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4104" r:id="rId4"/>
    <p:sldMasterId id="2147484145" r:id="rId5"/>
  </p:sldMasterIdLst>
  <p:notesMasterIdLst>
    <p:notesMasterId r:id="rId18"/>
  </p:notesMasterIdLst>
  <p:handoutMasterIdLst>
    <p:handoutMasterId r:id="rId19"/>
  </p:handoutMasterIdLst>
  <p:sldIdLst>
    <p:sldId id="843" r:id="rId6"/>
    <p:sldId id="851" r:id="rId7"/>
    <p:sldId id="856" r:id="rId8"/>
    <p:sldId id="854" r:id="rId9"/>
    <p:sldId id="858" r:id="rId10"/>
    <p:sldId id="864" r:id="rId11"/>
    <p:sldId id="859" r:id="rId12"/>
    <p:sldId id="860" r:id="rId13"/>
    <p:sldId id="861" r:id="rId14"/>
    <p:sldId id="863" r:id="rId15"/>
    <p:sldId id="862" r:id="rId16"/>
    <p:sldId id="842" r:id="rId17"/>
  </p:sldIdLst>
  <p:sldSz cx="12176125" cy="6858000"/>
  <p:notesSz cx="6797675" cy="9872663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85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61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237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415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184" userDrawn="1">
          <p15:clr>
            <a:srgbClr val="A4A3A4"/>
          </p15:clr>
        </p15:guide>
        <p15:guide id="5" pos="7509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orient="horz" pos="30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CDB"/>
    <a:srgbClr val="EDF1F3"/>
    <a:srgbClr val="E1E2E3"/>
    <a:srgbClr val="DDE8FB"/>
    <a:srgbClr val="D9D9D9"/>
    <a:srgbClr val="000000"/>
    <a:srgbClr val="404040"/>
    <a:srgbClr val="5D1738"/>
    <a:srgbClr val="ECE9E8"/>
    <a:srgbClr val="D6D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854" autoAdjust="0"/>
  </p:normalViewPr>
  <p:slideViewPr>
    <p:cSldViewPr snapToObjects="1">
      <p:cViewPr varScale="1">
        <p:scale>
          <a:sx n="69" d="100"/>
          <a:sy n="69" d="100"/>
        </p:scale>
        <p:origin x="1026" y="66"/>
      </p:cViewPr>
      <p:guideLst>
        <p:guide orient="horz" pos="572"/>
        <p:guide orient="horz" pos="2160"/>
        <p:guide pos="184"/>
        <p:guide pos="7509"/>
        <p:guide pos="3835"/>
        <p:guide orient="horz" pos="3748"/>
        <p:guide orient="horz" pos="30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4122" y="-108"/>
      </p:cViewPr>
      <p:guideLst>
        <p:guide orient="horz" pos="3109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AF458E-338F-4C79-8E1F-624020FCE313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Blank.potx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DED720-39B0-4DAF-9C53-E753DAD28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6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54B1F5-60EA-4F7B-BCF7-6B2316863496}" type="datetimeFigureOut">
              <a:rPr lang="en-US" smtClean="0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739775"/>
            <a:ext cx="65754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E3971F-5A65-4713-8934-77774D1688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55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66" indent="-180966" algn="l" rtl="0" eaLnBrk="0" fontAlgn="base" hangingPunct="0">
      <a:spcBef>
        <a:spcPct val="30000"/>
      </a:spcBef>
      <a:spcAft>
        <a:spcPct val="0"/>
      </a:spcAft>
      <a:buClr>
        <a:schemeClr val="accent2"/>
      </a:buClr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8757" indent="-177791" algn="l" rtl="0" eaLnBrk="0" fontAlgn="base" hangingPunct="0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39722" indent="-180966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17514" indent="-177791" algn="l" rtl="0" eaLnBrk="0" fontAlgn="base" hangingPunct="0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5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1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5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marL="0" marR="0" lvl="0" indent="0" algn="l" defTabSz="9142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725FA-C6D4-4D2F-834B-236FE935B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2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marL="0" marR="0" lvl="0" indent="0" algn="l" defTabSz="9142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725FA-C6D4-4D2F-834B-236FE935B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47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0" marR="0" lvl="0" indent="0" algn="r" defTabSz="68557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900" dirty="0" smtClean="0">
                <a:rtl/>
              </a:rPr>
              <a:t>התוכנית לשינוי ולשיפור ביצועים </a:t>
            </a:r>
            <a:r>
              <a:rPr lang="he-IL" sz="900" dirty="0" smtClean="0">
                <a:rtl val="0"/>
              </a:rPr>
              <a:t>Accelerate!‎</a:t>
            </a:r>
            <a:r>
              <a:rPr lang="he-IL" sz="900" dirty="0" smtClean="0">
                <a:rtl/>
              </a:rPr>
              <a:t> הופכת את </a:t>
            </a:r>
            <a:r>
              <a:rPr lang="he-IL" sz="900" dirty="0" smtClean="0">
                <a:rtl val="0"/>
              </a:rPr>
              <a:t>Philips</a:t>
            </a:r>
            <a:r>
              <a:rPr lang="he-IL" sz="900" dirty="0" smtClean="0">
                <a:rtl/>
              </a:rPr>
              <a:t> לחברה חדשנית</a:t>
            </a:r>
            <a:r>
              <a:rPr lang="he-IL" sz="900" dirty="0" smtClean="0">
                <a:rtl val="0"/>
              </a:rPr>
              <a:t>,</a:t>
            </a:r>
            <a:r>
              <a:rPr lang="he-IL" sz="900" dirty="0" smtClean="0">
                <a:rtl/>
              </a:rPr>
              <a:t> גמישה ובעלת יוזמה רבה יותר.</a:t>
            </a:r>
          </a:p>
          <a:p>
            <a:pPr marL="0" marR="0" lvl="0" indent="0" algn="r" defTabSz="68557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/>
          </a:p>
          <a:p>
            <a:pPr rtl="1"/>
            <a:r>
              <a:rPr lang="he-IL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תוכנית </a:t>
            </a:r>
            <a:r>
              <a:rPr lang="he-IL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 val="0"/>
              </a:rPr>
              <a:t>Accelerate!‎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 ממשיכה לעודד שיפורים בארגון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 val="0"/>
              </a:rPr>
              <a:t>,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 שמגבירים את ההתמקדות בלקוח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 val="0"/>
              </a:rPr>
              <a:t>,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 משפרים את רמות שירות הלקוחות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 val="0"/>
              </a:rPr>
              <a:t>,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 מקצרים את זמן ההגעה לשוק עבור החידושים שלנו וחוסכים בעלויות. </a:t>
            </a:r>
          </a:p>
          <a:p>
            <a:pPr rtl="1"/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תוכנית 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 val="0"/>
              </a:rPr>
              <a:t>Accelerate!‎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 הציבה לעצמה את היעדים הבאים: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תחילה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 val="0"/>
              </a:rPr>
              <a:t>,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 היא כוללת מצוינות תפעולית של מערכת 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 val="0"/>
              </a:rPr>
              <a:t>Philips Business System,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 שהיא דרך העבודה שלנו.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שנית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 val="0"/>
              </a:rPr>
              <a:t>,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 אנו מעודדים את העסקים שלנו לשאוף לעמדות מובילות ברמה בינלאומית.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לבסוף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 val="0"/>
              </a:rPr>
              <a:t>,</a:t>
            </a:r>
            <a:r>
              <a:rPr lang="he-IL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rtl/>
              </a:rPr>
              <a:t> אנו פועלים ליצירת הזדמנויות חדשות לצמיחה.</a:t>
            </a:r>
          </a:p>
          <a:p>
            <a:pPr marL="0" marR="0" lvl="0" indent="0" algn="r" defTabSz="68557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/>
          </a:p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marL="0" marR="0" lvl="0" indent="0" algn="l" defTabSz="9142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725FA-C6D4-4D2F-834B-236FE935B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92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10" Type="http://schemas.openxmlformats.org/officeDocument/2006/relationships/image" Target="../media/image13.emf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13.emf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13.emf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311174" y="233681"/>
            <a:ext cx="1156471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36" tIns="45717" rIns="91436" bIns="45717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34" y="6329935"/>
            <a:ext cx="213318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43152" y="6237312"/>
            <a:ext cx="76708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1" anchor="ctr"/>
          <a:lstStyle>
            <a:lvl1pPr algn="r" rtl="1"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02562" y="4608000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GB" noProof="0" dirty="0" smtClean="0"/>
              <a:t>_Author</a:t>
            </a:r>
            <a:endParaRPr lang="en-GB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2562" y="4878000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GB" noProof="0" dirty="0" smtClean="0"/>
              <a:t>_Sector</a:t>
            </a:r>
            <a:endParaRPr lang="en-GB" noProof="0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02562" y="5148000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marR="0" indent="0" algn="r" defTabSz="914354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354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_Date</a:t>
            </a:r>
          </a:p>
          <a:p>
            <a:pPr lvl="0" algn="r" rtl="1"/>
            <a:endParaRPr lang="en-GB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3460" y="2052000"/>
            <a:ext cx="9971000" cy="7674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 algn="r" rtl="1">
              <a:defRPr sz="4800"/>
            </a:lvl2pPr>
            <a:lvl3pPr algn="r" rtl="1">
              <a:defRPr sz="4800"/>
            </a:lvl3pPr>
            <a:lvl4pPr algn="r" rtl="1">
              <a:defRPr sz="4800"/>
            </a:lvl4pPr>
            <a:lvl5pPr algn="r" rtl="1">
              <a:defRPr sz="4800"/>
            </a:lvl5pPr>
          </a:lstStyle>
          <a:p>
            <a:pPr lvl="0" algn="r" rtl="1"/>
            <a:r>
              <a:rPr lang="en-GB" noProof="0" dirty="0" smtClean="0"/>
              <a:t>Main Title in Title Case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03460" y="2819400"/>
            <a:ext cx="9971000" cy="609600"/>
          </a:xfrm>
          <a:prstGeom prst="rect">
            <a:avLst/>
          </a:prstGeom>
        </p:spPr>
        <p:txBody>
          <a:bodyPr lIns="0" tIns="0" rIns="0" bIns="0" rtlCol="1">
            <a:normAutofit/>
          </a:bodyPr>
          <a:lstStyle>
            <a:lvl1pPr marL="0" indent="0" algn="r" rtl="1">
              <a:spcBef>
                <a:spcPts val="0"/>
              </a:spcBef>
              <a:buFontTx/>
              <a:buNone/>
              <a:defRPr sz="3600" i="1" baseline="0">
                <a:solidFill>
                  <a:schemeClr val="bg1"/>
                </a:solidFill>
              </a:defRPr>
            </a:lvl1pPr>
            <a:lvl2pPr algn="r" rtl="1">
              <a:defRPr sz="4800"/>
            </a:lvl2pPr>
            <a:lvl3pPr algn="r" rtl="1">
              <a:defRPr sz="4800"/>
            </a:lvl3pPr>
            <a:lvl4pPr algn="r" rtl="1">
              <a:defRPr sz="4800"/>
            </a:lvl4pPr>
            <a:lvl5pPr algn="r" rtl="1">
              <a:defRPr sz="4800"/>
            </a:lvl5pPr>
          </a:lstStyle>
          <a:p>
            <a:pPr lvl="0" algn="r" rtl="1"/>
            <a:r>
              <a:rPr lang="en-GB" noProof="0" dirty="0" smtClean="0"/>
              <a:t>Subtitle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163354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 dark 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52" y="108031"/>
            <a:ext cx="11985707" cy="6469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6125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white">
          <a:xfrm>
            <a:off x="143152" y="6237312"/>
            <a:ext cx="1198570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5" tIns="60873" rIns="121745" bIns="60873" rtlCol="1" anchor="ctr"/>
          <a:lstStyle>
            <a:lvl1pPr algn="r" rtl="1"/>
          </a:lstStyle>
          <a:p>
            <a:pPr algn="ctr" rt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2562" y="440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731"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_Author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2562" y="467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_Business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102562" y="4957736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_Date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31" y="6288409"/>
            <a:ext cx="1725493" cy="269704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540" y="6160237"/>
            <a:ext cx="1931773" cy="355736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3460" y="2046817"/>
            <a:ext cx="8206202" cy="1607499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4794">
                <a:solidFill>
                  <a:schemeClr val="bg1"/>
                </a:solidFill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11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 dark 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583" y="154329"/>
            <a:ext cx="11646237" cy="665904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70582" y="154330"/>
            <a:ext cx="8194724" cy="5571281"/>
          </a:xfrm>
          <a:prstGeom prst="rect">
            <a:avLst/>
          </a:prstGeom>
          <a:gradFill>
            <a:gsLst>
              <a:gs pos="38000">
                <a:schemeClr val="tx1">
                  <a:alpha val="0"/>
                </a:schemeClr>
              </a:gs>
              <a:gs pos="100000">
                <a:schemeClr val="tx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algn="r" rtl="1"/>
          </a:lstStyle>
          <a:p>
            <a:pPr algn="ctr" rtl="1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" y="0"/>
            <a:ext cx="12176125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white">
          <a:xfrm>
            <a:off x="143152" y="6237312"/>
            <a:ext cx="1198570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5" tIns="60873" rIns="121745" bIns="60873" rtlCol="1" anchor="ctr"/>
          <a:lstStyle>
            <a:lvl1pPr algn="r" rtl="1"/>
          </a:lstStyle>
          <a:p>
            <a:pPr algn="ctr" rt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2562" y="440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731"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_Author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2562" y="467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_Business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102562" y="4957736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_Date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31" y="6288409"/>
            <a:ext cx="1725493" cy="269704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540" y="6160237"/>
            <a:ext cx="1931773" cy="355736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3460" y="2046817"/>
            <a:ext cx="4044420" cy="1607499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4794">
                <a:solidFill>
                  <a:schemeClr val="bg1"/>
                </a:solidFill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340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 userDrawn="1">
            <p:custDataLst>
              <p:tags r:id="rId1"/>
            </p:custDataLst>
          </p:nvPr>
        </p:nvSpPr>
        <p:spPr bwMode="auto">
          <a:xfrm>
            <a:off x="2" y="1"/>
            <a:ext cx="12176126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algn="r" defTabSz="913211" rtl="1" fontAlgn="base">
              <a:spcBef>
                <a:spcPct val="0"/>
              </a:spcBef>
              <a:spcAft>
                <a:spcPct val="0"/>
              </a:spcAft>
            </a:pPr>
            <a:endParaRPr lang="en-US" sz="1997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5565" y="2846865"/>
            <a:ext cx="10869881" cy="863703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6259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2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 userDrawn="1">
            <p:custDataLst>
              <p:tags r:id="rId1"/>
            </p:custDataLst>
          </p:nvPr>
        </p:nvSpPr>
        <p:spPr bwMode="auto">
          <a:xfrm>
            <a:off x="2" y="1"/>
            <a:ext cx="12176126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algn="r" defTabSz="913211" rtl="1" fontAlgn="base">
              <a:spcBef>
                <a:spcPct val="0"/>
              </a:spcBef>
              <a:spcAft>
                <a:spcPct val="0"/>
              </a:spcAft>
            </a:pPr>
            <a:endParaRPr lang="en-US" sz="1997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0112" y="2083443"/>
            <a:ext cx="10825334" cy="4128973"/>
          </a:xfrm>
          <a:prstGeom prst="rect">
            <a:avLst/>
          </a:prstGeom>
        </p:spPr>
        <p:txBody>
          <a:bodyPr lIns="0" rIns="0" numCol="2" spcCol="180000" rtlCol="1"/>
          <a:lstStyle>
            <a:lvl1pPr marL="0" indent="0" algn="r" rtl="1">
              <a:buFont typeface="Arial" charset="0"/>
              <a:buNone/>
              <a:defRPr sz="1465">
                <a:solidFill>
                  <a:schemeClr val="bg1"/>
                </a:solidFill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52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_empty">
    <p:bg>
      <p:bgPr>
        <a:solidFill>
          <a:srgbClr val="CAE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55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empty">
    <p:bg>
      <p:bgPr>
        <a:solidFill>
          <a:srgbClr val="72B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23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_empty">
    <p:bg>
      <p:bgPr>
        <a:solidFill>
          <a:srgbClr val="092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93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urquiose _empty">
    <p:bg>
      <p:bgPr>
        <a:solidFill>
          <a:srgbClr val="28A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70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rk turquiose_empty">
    <p:bg>
      <p:bgPr>
        <a:solidFill>
          <a:srgbClr val="166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9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ight green empty">
    <p:bg>
      <p:bgPr>
        <a:solidFill>
          <a:srgbClr val="B7B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24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1">
            <a:noAutofit/>
          </a:bodyPr>
          <a:lstStyle>
            <a:lvl1pPr algn="r" rtl="1"/>
          </a:lstStyle>
          <a:p>
            <a:r>
              <a:rPr lang="en-GB" noProof="0" dirty="0" smtClean="0"/>
              <a:t>Main title in 28pt – subtitle in 20pt italic blue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6417" y="1600206"/>
            <a:ext cx="11123398" cy="4525963"/>
          </a:xfrm>
        </p:spPr>
        <p:txBody>
          <a:bodyPr rtlCol="1">
            <a:normAutofit/>
          </a:bodyPr>
          <a:lstStyle>
            <a:lvl1pPr algn="r" rtl="1">
              <a:defRPr sz="1900"/>
            </a:lvl1pPr>
            <a:lvl2pPr algn="r" rtl="1">
              <a:defRPr sz="1900"/>
            </a:lvl2pPr>
            <a:lvl3pPr algn="r" rtl="1">
              <a:defRPr sz="1900"/>
            </a:lvl3pPr>
            <a:lvl4pPr algn="r" rtl="1">
              <a:defRPr sz="1900"/>
            </a:lvl4pPr>
            <a:lvl5pPr algn="r" rtl="1">
              <a:defRPr sz="1900"/>
            </a:lvl5pPr>
          </a:lstStyle>
          <a:p>
            <a:pPr lvl="0" algn="r" rtl="1"/>
            <a:r>
              <a:rPr lang="en-GB" dirty="0" smtClean="0"/>
              <a:t>Click to edit Master text styles</a:t>
            </a:r>
          </a:p>
          <a:p>
            <a:pPr lvl="1" algn="r" rtl="1"/>
            <a:r>
              <a:rPr lang="en-GB" dirty="0" smtClean="0"/>
              <a:t>Second level</a:t>
            </a:r>
          </a:p>
          <a:p>
            <a:pPr lvl="2" algn="r" rtl="1"/>
            <a:r>
              <a:rPr lang="en-GB" dirty="0" smtClean="0"/>
              <a:t>Third level</a:t>
            </a:r>
          </a:p>
          <a:p>
            <a:pPr lvl="3" algn="r" rtl="1"/>
            <a:r>
              <a:rPr lang="en-GB" dirty="0" smtClean="0"/>
              <a:t>Fourth level</a:t>
            </a:r>
          </a:p>
          <a:p>
            <a:pPr lvl="4" algn="r" rtl="1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82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blue background">
    <p:bg>
      <p:bgPr>
        <a:solidFill>
          <a:srgbClr val="CAE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0112" y="2083443"/>
            <a:ext cx="10825334" cy="4128973"/>
          </a:xfrm>
          <a:prstGeom prst="rect">
            <a:avLst/>
          </a:prstGeom>
        </p:spPr>
        <p:txBody>
          <a:bodyPr lIns="0" rIns="0" numCol="1" spcCol="180000" rtlCol="1"/>
          <a:lstStyle>
            <a:lvl1pPr marL="188754" indent="-188754" algn="r" rtl="1">
              <a:lnSpc>
                <a:spcPct val="90000"/>
              </a:lnSpc>
              <a:spcBef>
                <a:spcPts val="1598"/>
              </a:spcBef>
              <a:buFont typeface="Arial" charset="0"/>
              <a:buChar char="•"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9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background">
    <p:bg>
      <p:bgPr>
        <a:solidFill>
          <a:srgbClr val="72B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0112" y="2083443"/>
            <a:ext cx="10825334" cy="4128973"/>
          </a:xfrm>
          <a:prstGeom prst="rect">
            <a:avLst/>
          </a:prstGeom>
        </p:spPr>
        <p:txBody>
          <a:bodyPr lIns="0" rIns="0" numCol="1" spcCol="180000" rtlCol="1"/>
          <a:lstStyle>
            <a:lvl1pPr marL="188754" indent="-188754" algn="r" rtl="1">
              <a:lnSpc>
                <a:spcPct val="90000"/>
              </a:lnSpc>
              <a:spcBef>
                <a:spcPts val="1598"/>
              </a:spcBef>
              <a:buFont typeface="Arial" charset="0"/>
              <a:buChar char="•"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25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background">
    <p:bg>
      <p:bgPr>
        <a:solidFill>
          <a:srgbClr val="092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0112" y="2083443"/>
            <a:ext cx="10825334" cy="4128973"/>
          </a:xfrm>
          <a:prstGeom prst="rect">
            <a:avLst/>
          </a:prstGeom>
        </p:spPr>
        <p:txBody>
          <a:bodyPr lIns="0" rIns="0" numCol="1" spcCol="180000" rtlCol="1"/>
          <a:lstStyle>
            <a:lvl1pPr marL="188754" indent="-188754" algn="r" rtl="1">
              <a:lnSpc>
                <a:spcPct val="90000"/>
              </a:lnSpc>
              <a:spcBef>
                <a:spcPts val="1598"/>
              </a:spcBef>
              <a:buFont typeface="Arial" charset="0"/>
              <a:buChar char="•"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urquiose background">
    <p:bg>
      <p:bgPr>
        <a:solidFill>
          <a:srgbClr val="28A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0112" y="2083443"/>
            <a:ext cx="10825334" cy="4128973"/>
          </a:xfrm>
          <a:prstGeom prst="rect">
            <a:avLst/>
          </a:prstGeom>
        </p:spPr>
        <p:txBody>
          <a:bodyPr lIns="0" rIns="0" numCol="1" spcCol="180000" rtlCol="1"/>
          <a:lstStyle>
            <a:lvl1pPr marL="188754" indent="-188754" algn="r" rtl="1">
              <a:lnSpc>
                <a:spcPct val="90000"/>
              </a:lnSpc>
              <a:spcBef>
                <a:spcPts val="1598"/>
              </a:spcBef>
              <a:buFont typeface="Arial" charset="0"/>
              <a:buChar char="•"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turquiose background">
    <p:bg>
      <p:bgPr>
        <a:solidFill>
          <a:srgbClr val="166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0112" y="2083443"/>
            <a:ext cx="10825334" cy="4128973"/>
          </a:xfrm>
          <a:prstGeom prst="rect">
            <a:avLst/>
          </a:prstGeom>
        </p:spPr>
        <p:txBody>
          <a:bodyPr lIns="0" rIns="0" numCol="1" spcCol="180000" rtlCol="1"/>
          <a:lstStyle>
            <a:lvl1pPr marL="188754" indent="-188754" algn="r" rtl="1">
              <a:lnSpc>
                <a:spcPct val="90000"/>
              </a:lnSpc>
              <a:spcBef>
                <a:spcPts val="1598"/>
              </a:spcBef>
              <a:buFont typeface="Arial" charset="0"/>
              <a:buChar char="•"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02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ight green background">
    <p:bg>
      <p:bgPr>
        <a:solidFill>
          <a:srgbClr val="B7B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0112" y="2083443"/>
            <a:ext cx="10825334" cy="4128973"/>
          </a:xfrm>
          <a:prstGeom prst="rect">
            <a:avLst/>
          </a:prstGeom>
        </p:spPr>
        <p:txBody>
          <a:bodyPr lIns="0" rIns="0" numCol="1" spcCol="180000" rtlCol="1"/>
          <a:lstStyle>
            <a:lvl1pPr marL="188754" indent="-188754" algn="r" rtl="1">
              <a:lnSpc>
                <a:spcPct val="90000"/>
              </a:lnSpc>
              <a:spcBef>
                <a:spcPts val="1598"/>
              </a:spcBef>
              <a:buFont typeface="Arial" charset="0"/>
              <a:buChar char="•"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ight blue_2 clms">
    <p:bg>
      <p:bgPr>
        <a:solidFill>
          <a:srgbClr val="CAE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5339738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53596" y="2083443"/>
            <a:ext cx="5341851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5339738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53596" y="2484699"/>
            <a:ext cx="5341851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0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ue_2 clms">
    <p:bg>
      <p:bgPr>
        <a:solidFill>
          <a:srgbClr val="72B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5339738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53596" y="2083443"/>
            <a:ext cx="5341851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5339738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53596" y="2484699"/>
            <a:ext cx="5341851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8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rkblue_2 clms">
    <p:bg>
      <p:bgPr>
        <a:solidFill>
          <a:srgbClr val="092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5339738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B7BE00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53596" y="2083443"/>
            <a:ext cx="5341851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B7BE00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5339738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53596" y="2484699"/>
            <a:ext cx="5341851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8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urq_2 clms">
    <p:bg>
      <p:bgPr>
        <a:solidFill>
          <a:srgbClr val="5BB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5339738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53596" y="2083443"/>
            <a:ext cx="5341851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5339738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53596" y="2484699"/>
            <a:ext cx="5341851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3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 dark 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76125" cy="6858000"/>
          </a:xfrm>
          <a:prstGeom prst="rect">
            <a:avLst/>
          </a:prstGeom>
        </p:spPr>
        <p:txBody>
          <a:bodyPr rtlCol="1" anchor="ctr"/>
          <a:lstStyle>
            <a:lvl1pPr algn="ctr" rtl="1">
              <a:defRPr sz="3728"/>
            </a:lvl1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2562" y="440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731"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_Author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2562" y="467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_Business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102562" y="4957736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_Date</a:t>
            </a:r>
            <a:endParaRPr lang="en-US" noProof="0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76125" cy="6858000"/>
            <a:chOff x="0" y="0"/>
            <a:chExt cx="9144000" cy="5143500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rgbClr val="003478"/>
                </a:gs>
                <a:gs pos="100000">
                  <a:schemeClr val="accent2"/>
                </a:gs>
              </a:gsLst>
              <a:lin ang="2100000" scaled="0"/>
            </a:gradFill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031" y="4716307"/>
              <a:ext cx="1295807" cy="20227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/>
            </p:cNvPicPr>
            <p:nvPr userDrawn="1">
              <p:custDataLst>
                <p:tags r:id="rId1"/>
              </p:custDataLst>
            </p:nvPr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3151" y="4620178"/>
              <a:ext cx="1450719" cy="266802"/>
            </a:xfrm>
            <a:prstGeom prst="rect">
              <a:avLst/>
            </a:prstGeom>
            <a:ln w="0"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3460" y="2046817"/>
            <a:ext cx="8206202" cy="1607499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4794">
                <a:solidFill>
                  <a:schemeClr val="bg1"/>
                </a:solidFill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840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ark_Turq_2 clms">
    <p:bg>
      <p:bgPr>
        <a:solidFill>
          <a:srgbClr val="166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5339738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B7BE00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53596" y="2083443"/>
            <a:ext cx="5341851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B7BE00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5339738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53596" y="2484699"/>
            <a:ext cx="5341851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7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right green_2 clms">
    <p:bg>
      <p:bgPr>
        <a:solidFill>
          <a:srgbClr val="B7B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5339738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53596" y="2083443"/>
            <a:ext cx="5341851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5339738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53596" y="2484699"/>
            <a:ext cx="5341851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8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ight blue_3 clms">
    <p:bg>
      <p:bgPr>
        <a:solidFill>
          <a:srgbClr val="CAE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2294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9119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2294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9119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ue_3 clms">
    <p:bg>
      <p:bgPr>
        <a:solidFill>
          <a:srgbClr val="72B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2294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9119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2294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9119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3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ark_blue_3 clms">
    <p:bg>
      <p:bgPr>
        <a:solidFill>
          <a:srgbClr val="092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2294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9119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2294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9119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urq_3 clms">
    <p:bg>
      <p:bgPr>
        <a:solidFill>
          <a:srgbClr val="5BB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2294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9119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2294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9119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2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ark_Turq_3 clms">
    <p:bg>
      <p:bgPr>
        <a:solidFill>
          <a:srgbClr val="166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B7BE00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2294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B7BE00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9119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B7BE00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2294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9119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2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right green_3 clms">
    <p:bg>
      <p:bgPr>
        <a:solidFill>
          <a:srgbClr val="B7B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111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1217453" rtl="1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2294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91198" y="2083443"/>
            <a:ext cx="3500635" cy="663616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1465" b="1" i="0">
                <a:solidFill>
                  <a:srgbClr val="00588E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0111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2294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91198" y="2484699"/>
            <a:ext cx="3500635" cy="3727717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9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fullbleedpict_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76125" cy="6858000"/>
          </a:xfrm>
          <a:prstGeom prst="rect">
            <a:avLst/>
          </a:prstGeom>
        </p:spPr>
        <p:txBody>
          <a:bodyPr rtlCol="1" anchor="ctr"/>
          <a:lstStyle>
            <a:lvl1pPr marL="0" indent="0" algn="ctr" rtl="1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78566" y="1036983"/>
            <a:ext cx="5331283" cy="4784035"/>
          </a:xfrm>
          <a:prstGeom prst="rect">
            <a:avLst/>
          </a:prstGeom>
          <a:noFill/>
        </p:spPr>
        <p:txBody>
          <a:bodyPr lIns="0" tIns="0" rIns="0" bIns="0" rtlCol="1" anchor="ctr"/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9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ullbleedpict_box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7612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990582" y="1193798"/>
            <a:ext cx="3513319" cy="5022852"/>
          </a:xfrm>
          <a:prstGeom prst="rect">
            <a:avLst/>
          </a:prstGeom>
          <a:solidFill>
            <a:srgbClr val="B7BE00">
              <a:alpha val="90000"/>
            </a:srgbClr>
          </a:solidFill>
        </p:spPr>
        <p:txBody>
          <a:bodyPr lIns="72000" tIns="180000" rIns="93600" bIns="0" rtlCol="1" anchor="t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27" name="Freihandform 3"/>
          <p:cNvSpPr/>
          <p:nvPr userDrawn="1">
            <p:custDataLst>
              <p:tags r:id="rId1"/>
            </p:custDataLst>
          </p:nvPr>
        </p:nvSpPr>
        <p:spPr bwMode="auto">
          <a:xfrm>
            <a:off x="4442636" y="-1092617"/>
            <a:ext cx="1167630" cy="777748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BBC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8" name="Freihandform 3"/>
          <p:cNvSpPr/>
          <p:nvPr userDrawn="1">
            <p:custDataLst>
              <p:tags r:id="rId2"/>
            </p:custDataLst>
          </p:nvPr>
        </p:nvSpPr>
        <p:spPr bwMode="auto">
          <a:xfrm>
            <a:off x="1691668" y="-1092617"/>
            <a:ext cx="1167630" cy="777748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2B5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9" name="Freihandform 3"/>
          <p:cNvSpPr/>
          <p:nvPr userDrawn="1">
            <p:custDataLst>
              <p:tags r:id="rId3"/>
            </p:custDataLst>
          </p:nvPr>
        </p:nvSpPr>
        <p:spPr bwMode="auto">
          <a:xfrm>
            <a:off x="7079353" y="-1092617"/>
            <a:ext cx="1167630" cy="777748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7B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Freihandform 3"/>
          <p:cNvSpPr/>
          <p:nvPr userDrawn="1">
            <p:custDataLst>
              <p:tags r:id="rId4"/>
            </p:custDataLst>
          </p:nvPr>
        </p:nvSpPr>
        <p:spPr bwMode="auto">
          <a:xfrm>
            <a:off x="5760994" y="-1092617"/>
            <a:ext cx="1167630" cy="777748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665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1" name="Freihandform 3"/>
          <p:cNvSpPr/>
          <p:nvPr userDrawn="1">
            <p:custDataLst>
              <p:tags r:id="rId5"/>
            </p:custDataLst>
          </p:nvPr>
        </p:nvSpPr>
        <p:spPr bwMode="auto">
          <a:xfrm>
            <a:off x="3067152" y="-1092617"/>
            <a:ext cx="1167630" cy="777748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21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2" name="Freihandform 3"/>
          <p:cNvSpPr/>
          <p:nvPr userDrawn="1">
            <p:custDataLst>
              <p:tags r:id="rId6"/>
            </p:custDataLst>
          </p:nvPr>
        </p:nvSpPr>
        <p:spPr bwMode="auto">
          <a:xfrm>
            <a:off x="416145" y="-1092617"/>
            <a:ext cx="1167630" cy="777748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AE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3" name="Freihandform 3"/>
          <p:cNvSpPr/>
          <p:nvPr>
            <p:custDataLst>
              <p:tags r:id="rId7"/>
            </p:custDataLst>
          </p:nvPr>
        </p:nvSpPr>
        <p:spPr bwMode="auto">
          <a:xfrm>
            <a:off x="8390728" y="-1092617"/>
            <a:ext cx="1167630" cy="777748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A5B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Freihandform 3"/>
          <p:cNvSpPr/>
          <p:nvPr>
            <p:custDataLst>
              <p:tags r:id="rId8"/>
            </p:custDataLst>
          </p:nvPr>
        </p:nvSpPr>
        <p:spPr bwMode="auto">
          <a:xfrm>
            <a:off x="9702104" y="-1092617"/>
            <a:ext cx="1167630" cy="777748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98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9" pos="38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 dark 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66622" y="216062"/>
            <a:ext cx="11793503" cy="6481823"/>
          </a:xfrm>
          <a:prstGeom prst="rect">
            <a:avLst/>
          </a:prstGeom>
          <a:blipFill dpi="0"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761" tIns="60881" rIns="121761" bIns="60881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663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65" y="0"/>
            <a:ext cx="12176125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white">
          <a:xfrm>
            <a:off x="143152" y="6237312"/>
            <a:ext cx="1198570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5" tIns="60873" rIns="121745" bIns="60873" rtlCol="1" anchor="ctr"/>
          <a:lstStyle>
            <a:lvl1pPr algn="r" rtl="1"/>
          </a:lstStyle>
          <a:p>
            <a:pPr algn="ctr" rt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2562" y="440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731"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_Author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2562" y="467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_Business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102562" y="4957736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_Date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31" y="6288409"/>
            <a:ext cx="1725493" cy="269704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540" y="6160237"/>
            <a:ext cx="1931773" cy="355736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3460" y="2046817"/>
            <a:ext cx="8206202" cy="1607499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4794">
                <a:solidFill>
                  <a:schemeClr val="bg1"/>
                </a:solidFill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68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fullbleedpict_box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7612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2720" y="1193798"/>
            <a:ext cx="3513319" cy="5022852"/>
          </a:xfrm>
          <a:prstGeom prst="rect">
            <a:avLst/>
          </a:prstGeom>
          <a:solidFill>
            <a:srgbClr val="B7BE00">
              <a:alpha val="90000"/>
            </a:srgbClr>
          </a:solidFill>
        </p:spPr>
        <p:txBody>
          <a:bodyPr lIns="72000" tIns="180000" rIns="93600" bIns="0" rtlCol="1" anchor="t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 userDrawn="1"/>
        </p:nvGrpSpPr>
        <p:grpSpPr>
          <a:xfrm>
            <a:off x="416146" y="-1092617"/>
            <a:ext cx="10453588" cy="777748"/>
            <a:chOff x="8840" y="-803230"/>
            <a:chExt cx="7850413" cy="583311"/>
          </a:xfrm>
        </p:grpSpPr>
        <p:sp>
          <p:nvSpPr>
            <p:cNvPr id="27" name="Freihandform 3"/>
            <p:cNvSpPr/>
            <p:nvPr userDrawn="1">
              <p:custDataLst>
                <p:tags r:id="rId1"/>
              </p:custDataLst>
            </p:nvPr>
          </p:nvSpPr>
          <p:spPr bwMode="auto">
            <a:xfrm>
              <a:off x="3032645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5BBC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reihandform 3"/>
            <p:cNvSpPr/>
            <p:nvPr userDrawn="1">
              <p:custDataLst>
                <p:tags r:id="rId2"/>
              </p:custDataLst>
            </p:nvPr>
          </p:nvSpPr>
          <p:spPr bwMode="auto">
            <a:xfrm>
              <a:off x="966729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2B5C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reihandform 3"/>
            <p:cNvSpPr/>
            <p:nvPr userDrawn="1">
              <p:custDataLst>
                <p:tags r:id="rId3"/>
              </p:custDataLst>
            </p:nvPr>
          </p:nvSpPr>
          <p:spPr bwMode="auto">
            <a:xfrm>
              <a:off x="5012761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B7B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reihandform 3"/>
            <p:cNvSpPr/>
            <p:nvPr userDrawn="1">
              <p:custDataLst>
                <p:tags r:id="rId4"/>
              </p:custDataLst>
            </p:nvPr>
          </p:nvSpPr>
          <p:spPr bwMode="auto">
            <a:xfrm>
              <a:off x="4022703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665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reihandform 3"/>
            <p:cNvSpPr/>
            <p:nvPr userDrawn="1">
              <p:custDataLst>
                <p:tags r:id="rId5"/>
              </p:custDataLst>
            </p:nvPr>
          </p:nvSpPr>
          <p:spPr bwMode="auto">
            <a:xfrm>
              <a:off x="1999687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921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ihandform 3"/>
            <p:cNvSpPr/>
            <p:nvPr userDrawn="1">
              <p:custDataLst>
                <p:tags r:id="rId6"/>
              </p:custDataLst>
            </p:nvPr>
          </p:nvSpPr>
          <p:spPr bwMode="auto">
            <a:xfrm>
              <a:off x="8840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AE4E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reihandform 3"/>
            <p:cNvSpPr/>
            <p:nvPr>
              <p:custDataLst>
                <p:tags r:id="rId7"/>
              </p:custDataLst>
            </p:nvPr>
          </p:nvSpPr>
          <p:spPr bwMode="auto">
            <a:xfrm>
              <a:off x="5997575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6A5B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reihandform 3"/>
            <p:cNvSpPr/>
            <p:nvPr>
              <p:custDataLst>
                <p:tags r:id="rId8"/>
              </p:custDataLst>
            </p:nvPr>
          </p:nvSpPr>
          <p:spPr bwMode="auto">
            <a:xfrm>
              <a:off x="6982389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98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9" pos="385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ullbleedpict_box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17394" y="1"/>
            <a:ext cx="4234164" cy="33760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7394" y="3466013"/>
            <a:ext cx="4234164" cy="33760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14492" y="0"/>
            <a:ext cx="7861633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990582" y="1193798"/>
            <a:ext cx="3513319" cy="5022852"/>
          </a:xfrm>
          <a:prstGeom prst="rect">
            <a:avLst/>
          </a:prstGeom>
          <a:solidFill>
            <a:srgbClr val="B7BE00">
              <a:alpha val="90000"/>
            </a:srgbClr>
          </a:solidFill>
        </p:spPr>
        <p:txBody>
          <a:bodyPr lIns="72000" tIns="180000" rIns="93600" bIns="0" rtlCol="1" anchor="t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 userDrawn="1"/>
        </p:nvGrpSpPr>
        <p:grpSpPr>
          <a:xfrm>
            <a:off x="416146" y="-1092617"/>
            <a:ext cx="10453588" cy="777748"/>
            <a:chOff x="8840" y="-803230"/>
            <a:chExt cx="7850413" cy="583311"/>
          </a:xfrm>
        </p:grpSpPr>
        <p:sp>
          <p:nvSpPr>
            <p:cNvPr id="27" name="Freihandform 3"/>
            <p:cNvSpPr/>
            <p:nvPr userDrawn="1">
              <p:custDataLst>
                <p:tags r:id="rId1"/>
              </p:custDataLst>
            </p:nvPr>
          </p:nvSpPr>
          <p:spPr bwMode="auto">
            <a:xfrm>
              <a:off x="3032645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5BBC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reihandform 3"/>
            <p:cNvSpPr/>
            <p:nvPr userDrawn="1">
              <p:custDataLst>
                <p:tags r:id="rId2"/>
              </p:custDataLst>
            </p:nvPr>
          </p:nvSpPr>
          <p:spPr bwMode="auto">
            <a:xfrm>
              <a:off x="966729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2B5C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reihandform 3"/>
            <p:cNvSpPr/>
            <p:nvPr userDrawn="1">
              <p:custDataLst>
                <p:tags r:id="rId3"/>
              </p:custDataLst>
            </p:nvPr>
          </p:nvSpPr>
          <p:spPr bwMode="auto">
            <a:xfrm>
              <a:off x="5012761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B7B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reihandform 3"/>
            <p:cNvSpPr/>
            <p:nvPr userDrawn="1">
              <p:custDataLst>
                <p:tags r:id="rId4"/>
              </p:custDataLst>
            </p:nvPr>
          </p:nvSpPr>
          <p:spPr bwMode="auto">
            <a:xfrm>
              <a:off x="4022703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665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reihandform 3"/>
            <p:cNvSpPr/>
            <p:nvPr userDrawn="1">
              <p:custDataLst>
                <p:tags r:id="rId5"/>
              </p:custDataLst>
            </p:nvPr>
          </p:nvSpPr>
          <p:spPr bwMode="auto">
            <a:xfrm>
              <a:off x="1999687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921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ihandform 3"/>
            <p:cNvSpPr/>
            <p:nvPr userDrawn="1">
              <p:custDataLst>
                <p:tags r:id="rId6"/>
              </p:custDataLst>
            </p:nvPr>
          </p:nvSpPr>
          <p:spPr bwMode="auto">
            <a:xfrm>
              <a:off x="8840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AE4E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reihandform 3"/>
            <p:cNvSpPr/>
            <p:nvPr>
              <p:custDataLst>
                <p:tags r:id="rId7"/>
              </p:custDataLst>
            </p:nvPr>
          </p:nvSpPr>
          <p:spPr bwMode="auto">
            <a:xfrm>
              <a:off x="5997575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6A5B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reihandform 3"/>
            <p:cNvSpPr/>
            <p:nvPr>
              <p:custDataLst>
                <p:tags r:id="rId8"/>
              </p:custDataLst>
            </p:nvPr>
          </p:nvSpPr>
          <p:spPr bwMode="auto">
            <a:xfrm>
              <a:off x="6982389" y="-803230"/>
              <a:ext cx="876864" cy="583311"/>
            </a:xfrm>
            <a:custGeom>
              <a:avLst/>
              <a:gdLst/>
              <a:ahLst/>
              <a:cxnLst/>
              <a:rect l="0" t="0" r="0" b="0"/>
              <a:pathLst>
                <a:path w="9144001" h="6858001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914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98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2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97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9" pos="385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ullbleedpict_box_title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7612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 bwMode="white">
          <a:xfrm>
            <a:off x="7990582" y="1193798"/>
            <a:ext cx="3513319" cy="5022852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lIns="72000" tIns="180000" rIns="93600" bIns="0" rtlCol="1" anchor="t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</a:t>
            </a:r>
          </a:p>
          <a:p>
            <a:pPr lvl="0" algn="r" rtl="1"/>
            <a:r>
              <a:rPr lang="en-US" noProof="0" dirty="0" smtClean="0"/>
              <a:t>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42783" y="2808789"/>
            <a:ext cx="3201049" cy="3271779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3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9" pos="385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ullbleedpict_box_title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7612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 bwMode="white">
          <a:xfrm>
            <a:off x="670111" y="1193798"/>
            <a:ext cx="3513319" cy="5022852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lIns="72000" tIns="180000" rIns="93600" bIns="0" rtlCol="1" anchor="t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</a:t>
            </a:r>
          </a:p>
          <a:p>
            <a:pPr lvl="0" algn="r" rtl="1"/>
            <a:r>
              <a:rPr lang="en-US" noProof="0" dirty="0" smtClean="0"/>
              <a:t>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22313" y="2808789"/>
            <a:ext cx="3201049" cy="3271779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90000"/>
              </a:lnSpc>
              <a:spcBef>
                <a:spcPts val="1598"/>
              </a:spcBef>
              <a:buFont typeface="Arial" charset="0"/>
              <a:buNone/>
              <a:defRPr sz="1465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8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9" pos="385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fullbleedpict_box_Right_smal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76125" cy="6858000"/>
          </a:xfrm>
          <a:prstGeom prst="rect">
            <a:avLst/>
          </a:prstGeom>
        </p:spPr>
        <p:txBody>
          <a:bodyPr rtlCol="1" anchor="ctr"/>
          <a:lstStyle>
            <a:lvl1pPr marL="0" indent="0" algn="ctr" rtl="1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314494" y="4028663"/>
            <a:ext cx="7178840" cy="2208627"/>
          </a:xfrm>
          <a:prstGeom prst="rect">
            <a:avLst/>
          </a:prstGeom>
          <a:solidFill>
            <a:srgbClr val="0089C4">
              <a:alpha val="89804"/>
            </a:srgbClr>
          </a:solidFill>
        </p:spPr>
        <p:txBody>
          <a:bodyPr vert="horz" lIns="72000" tIns="72000" rIns="108000" bIns="0" spcCol="323893" rtlCol="1" anchor="t">
            <a:noAutofit/>
          </a:bodyPr>
          <a:lstStyle>
            <a:lvl1pPr algn="r" rtl="1">
              <a:defRPr lang="en-US" sz="2397" b="0" i="0" noProof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 algn="r" defTabSz="913090" rtl="1">
              <a:lnSpc>
                <a:spcPts val="2776"/>
              </a:lnSpc>
              <a:spcBef>
                <a:spcPts val="0"/>
              </a:spcBef>
              <a:buFontTx/>
            </a:pPr>
            <a:r>
              <a:rPr lang="en-US" noProof="0" dirty="0" smtClean="0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82226" y="4765143"/>
            <a:ext cx="6861607" cy="1315424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3862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0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fullbleedpict_box_left_smal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76125" cy="6858000"/>
          </a:xfrm>
          <a:prstGeom prst="rect">
            <a:avLst/>
          </a:prstGeom>
        </p:spPr>
        <p:txBody>
          <a:bodyPr rtlCol="1" anchor="ctr"/>
          <a:lstStyle>
            <a:lvl1pPr marL="0" indent="0" algn="ctr" rtl="1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70111" y="3803786"/>
            <a:ext cx="7172498" cy="2420661"/>
          </a:xfrm>
          <a:prstGeom prst="rect">
            <a:avLst/>
          </a:prstGeom>
          <a:solidFill>
            <a:srgbClr val="0089C4">
              <a:alpha val="89804"/>
            </a:srgbClr>
          </a:solidFill>
        </p:spPr>
        <p:txBody>
          <a:bodyPr vert="horz" lIns="72000" tIns="72000" rIns="108000" bIns="0" spcCol="323893" rtlCol="1" anchor="t">
            <a:noAutofit/>
          </a:bodyPr>
          <a:lstStyle>
            <a:lvl1pPr algn="r" rtl="1">
              <a:lnSpc>
                <a:spcPct val="80000"/>
              </a:lnSpc>
              <a:defRPr lang="en-US" sz="2397" b="0" i="0" noProof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 algn="r" defTabSz="913090" rtl="1">
              <a:lnSpc>
                <a:spcPts val="2776"/>
              </a:lnSpc>
              <a:spcBef>
                <a:spcPts val="0"/>
              </a:spcBef>
              <a:buFontTx/>
            </a:pPr>
            <a:r>
              <a:rPr lang="en-US" noProof="0" dirty="0" smtClean="0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25057" y="4399722"/>
            <a:ext cx="6798255" cy="1680845"/>
          </a:xfrm>
          <a:prstGeom prst="rect">
            <a:avLst/>
          </a:prstGeom>
        </p:spPr>
        <p:txBody>
          <a:bodyPr lIns="0" rIns="0" numCol="1" spcCol="180000" rtlCol="1"/>
          <a:lstStyle>
            <a:lvl1pPr marL="0" indent="0" algn="r" rtl="1">
              <a:lnSpc>
                <a:spcPct val="80000"/>
              </a:lnSpc>
              <a:spcBef>
                <a:spcPts val="1598"/>
              </a:spcBef>
              <a:buFont typeface="Arial" charset="0"/>
              <a:buNone/>
              <a:defRPr sz="3862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9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2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3"/>
          <p:cNvSpPr/>
          <p:nvPr userDrawn="1">
            <p:custDataLst>
              <p:tags r:id="rId1"/>
            </p:custDataLst>
          </p:nvPr>
        </p:nvSpPr>
        <p:spPr bwMode="auto">
          <a:xfrm>
            <a:off x="-1" y="1"/>
            <a:ext cx="12176126" cy="6873144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BBC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72112" y="2067984"/>
            <a:ext cx="5337737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153596" y="2067984"/>
            <a:ext cx="5341850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70109" y="5120641"/>
            <a:ext cx="5342088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153594" y="5120641"/>
            <a:ext cx="5346206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67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3"/>
          <p:cNvSpPr/>
          <p:nvPr userDrawn="1">
            <p:custDataLst>
              <p:tags r:id="rId1"/>
            </p:custDataLst>
          </p:nvPr>
        </p:nvSpPr>
        <p:spPr bwMode="auto">
          <a:xfrm>
            <a:off x="-1" y="1"/>
            <a:ext cx="12176126" cy="6873144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BBC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72112" y="2067984"/>
            <a:ext cx="3498635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328176" y="2067984"/>
            <a:ext cx="3514433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986354" y="2067984"/>
            <a:ext cx="3517547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70110" y="5120641"/>
            <a:ext cx="3501487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bIns="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28175" y="5120641"/>
            <a:ext cx="3517298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bIns="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7986354" y="5120641"/>
            <a:ext cx="3520415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bIns="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92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4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3"/>
          <p:cNvSpPr/>
          <p:nvPr userDrawn="1">
            <p:custDataLst>
              <p:tags r:id="rId1"/>
            </p:custDataLst>
          </p:nvPr>
        </p:nvSpPr>
        <p:spPr bwMode="auto">
          <a:xfrm>
            <a:off x="-1" y="1"/>
            <a:ext cx="12176126" cy="6873144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BBC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72113" y="2067984"/>
            <a:ext cx="2591654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418825" y="2067984"/>
            <a:ext cx="2591654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165537" y="2067984"/>
            <a:ext cx="2591654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912248" y="2067984"/>
            <a:ext cx="2591654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70110" y="5120641"/>
            <a:ext cx="2593768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418824" y="5120641"/>
            <a:ext cx="2593768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165536" y="5120641"/>
            <a:ext cx="2593768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912247" y="5120641"/>
            <a:ext cx="2593768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5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3"/>
          <p:cNvSpPr/>
          <p:nvPr userDrawn="1">
            <p:custDataLst>
              <p:tags r:id="rId1"/>
            </p:custDataLst>
          </p:nvPr>
        </p:nvSpPr>
        <p:spPr bwMode="auto">
          <a:xfrm>
            <a:off x="-1" y="1"/>
            <a:ext cx="12176126" cy="6873144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BBC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321" tIns="45660" rIns="91321" bIns="45660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913211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97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72112" y="2067984"/>
            <a:ext cx="2102322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854479" y="2067984"/>
            <a:ext cx="2102322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5036846" y="2067984"/>
            <a:ext cx="2102322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7219212" y="2067984"/>
            <a:ext cx="2102322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70110" y="5120641"/>
            <a:ext cx="2104323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54479" y="5120641"/>
            <a:ext cx="2102322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36846" y="5120641"/>
            <a:ext cx="2102322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7219212" y="5120641"/>
            <a:ext cx="2102322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4" y="516495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marR="0" indent="0" algn="r" defTabSz="1217453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9401580" y="2067984"/>
            <a:ext cx="2102322" cy="318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401580" y="5120641"/>
            <a:ext cx="2102322" cy="1091777"/>
          </a:xfrm>
          <a:prstGeom prst="rect">
            <a:avLst/>
          </a:prstGeom>
          <a:solidFill>
            <a:schemeClr val="bg1"/>
          </a:solidFill>
        </p:spPr>
        <p:txBody>
          <a:bodyPr tIns="108000" rIns="108000" rtlCol="1" anchor="t"/>
          <a:lstStyle>
            <a:lvl1pPr algn="r" rtl="1">
              <a:lnSpc>
                <a:spcPct val="90000"/>
              </a:lnSpc>
              <a:defRPr lang="en-US" b="1" i="0" dirty="0" smtClean="0">
                <a:solidFill>
                  <a:srgbClr val="22505F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r" rtl="1">
              <a:defRPr lang="en-US" dirty="0" smtClean="0"/>
            </a:lvl2pPr>
            <a:lvl3pPr algn="r" rtl="1">
              <a:defRPr lang="en-US" dirty="0" smtClean="0"/>
            </a:lvl3pPr>
            <a:lvl4pPr algn="r" rtl="1">
              <a:defRPr lang="en-US" dirty="0" smtClean="0"/>
            </a:lvl4pPr>
            <a:lvl5pPr algn="r" rtl="1">
              <a:defRPr lang="en-US" dirty="0"/>
            </a:lvl5pPr>
          </a:lstStyle>
          <a:p>
            <a:pPr lvl="0" algn="r" rtl="1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 dark 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51" y="247960"/>
            <a:ext cx="11785646" cy="6434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6125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white">
          <a:xfrm>
            <a:off x="143152" y="6237312"/>
            <a:ext cx="1198570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5" tIns="60873" rIns="121745" bIns="60873" rtlCol="1" anchor="ctr"/>
          <a:lstStyle>
            <a:lvl1pPr algn="r" rtl="1"/>
          </a:lstStyle>
          <a:p>
            <a:pPr algn="ctr" rt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2562" y="440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731"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_Author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2562" y="467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_Business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102562" y="4957736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_Date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31" y="6288409"/>
            <a:ext cx="1725493" cy="269704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540" y="6160237"/>
            <a:ext cx="1931773" cy="355736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3460" y="2046817"/>
            <a:ext cx="8206202" cy="1607499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4794">
                <a:solidFill>
                  <a:schemeClr val="bg1"/>
                </a:solidFill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752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gray">
          <a:xfrm>
            <a:off x="2" y="3"/>
            <a:ext cx="12176126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21745" tIns="60873" rIns="121745" bIns="60873" numCol="1" rtlCol="1" anchor="t" anchorCtr="0" compatLnSpc="1">
            <a:prstTxWarp prst="textNoShape">
              <a:avLst/>
            </a:prstTxWarp>
          </a:bodyPr>
          <a:lstStyle>
            <a:lvl1pPr algn="r" rtl="1"/>
          </a:lstStyle>
          <a:p>
            <a:pPr marL="0" marR="0" indent="0" algn="r" defTabSz="121745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3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547" y="2447784"/>
            <a:ext cx="1524016" cy="1943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8466" y="450000"/>
            <a:ext cx="10739193" cy="1008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Click to add text</a:t>
            </a:r>
          </a:p>
          <a:p>
            <a:pPr lvl="0" algn="r" rtl="1"/>
            <a:endParaRPr lang="en-US" noProof="0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8730" y="1557339"/>
            <a:ext cx="10738666" cy="4608512"/>
          </a:xfrm>
          <a:prstGeom prst="rect">
            <a:avLst/>
          </a:prstGeom>
        </p:spPr>
        <p:txBody>
          <a:bodyPr rtlCol="1"/>
          <a:lstStyle>
            <a:lvl1pPr marL="0" indent="0" algn="r" rtl="1">
              <a:buNone/>
              <a:defRPr sz="1398"/>
            </a:lvl1pPr>
          </a:lstStyle>
          <a:p>
            <a:r>
              <a:rPr lang="nl-NL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5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 dark blue">
    <p:bg>
      <p:bgPr>
        <a:solidFill>
          <a:srgbClr val="B6B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78568" y="501652"/>
            <a:ext cx="4715456" cy="2031576"/>
          </a:xfrm>
          <a:prstGeom prst="rect">
            <a:avLst/>
          </a:prstGeom>
          <a:noFill/>
        </p:spPr>
        <p:txBody>
          <a:bodyPr lIns="72000" tIns="0" rIns="0" bIns="0" rtlCol="1" anchor="t"/>
          <a:lstStyle>
            <a:lvl1pPr marL="0" indent="0" algn="r" rtl="1">
              <a:lnSpc>
                <a:spcPts val="3702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4906" y="2533230"/>
            <a:ext cx="4415538" cy="2600957"/>
          </a:xfrm>
        </p:spPr>
        <p:txBody>
          <a:bodyPr rtlCol="1"/>
          <a:lstStyle>
            <a:lvl1pPr algn="r" rtl="1">
              <a:lnSpc>
                <a:spcPct val="90000"/>
              </a:lnSpc>
              <a:spcBef>
                <a:spcPts val="0"/>
              </a:spcBef>
              <a:spcAft>
                <a:spcPts val="1598"/>
              </a:spcAft>
              <a:defRPr sz="1465" b="0" i="0">
                <a:solidFill>
                  <a:srgbClr val="0069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78568" y="5134187"/>
            <a:ext cx="3515431" cy="1123104"/>
          </a:xfrm>
        </p:spPr>
        <p:txBody>
          <a:bodyPr rtlCol="1" anchor="b"/>
          <a:lstStyle>
            <a:lvl1pPr algn="r" rtl="1">
              <a:lnSpc>
                <a:spcPct val="100000"/>
              </a:lnSpc>
              <a:spcBef>
                <a:spcPts val="0"/>
              </a:spcBef>
              <a:defRPr sz="932" b="1" i="0">
                <a:solidFill>
                  <a:srgbClr val="0069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 algn="r" rtl="1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4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blue_empty">
    <p:bg>
      <p:bgPr>
        <a:solidFill>
          <a:srgbClr val="CAE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14649" y="-1558724"/>
            <a:ext cx="1217613" cy="1219200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>
            <a:lvl1pPr algn="r" rtl="1"/>
          </a:lstStyle>
          <a:p>
            <a:pPr algn="r" defTabSz="1217422" rtl="1"/>
            <a:endParaRPr lang="en-US" sz="2397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3909" y="289983"/>
            <a:ext cx="479993" cy="613832"/>
          </a:xfrm>
          <a:prstGeom prst="rect">
            <a:avLst/>
          </a:prstGeom>
          <a:noFill/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806" y="516496"/>
            <a:ext cx="10070928" cy="1258291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buFontTx/>
              <a:buNone/>
              <a:defRPr sz="3862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4794"/>
            </a:lvl2pPr>
            <a:lvl3pPr algn="r" rtl="1">
              <a:defRPr sz="4794"/>
            </a:lvl3pPr>
            <a:lvl4pPr algn="r" rtl="1">
              <a:defRPr sz="4794"/>
            </a:lvl4pPr>
            <a:lvl5pPr algn="r" rtl="1">
              <a:defRPr sz="4794"/>
            </a:lvl5pPr>
          </a:lstStyle>
          <a:p>
            <a:pPr lvl="0" algn="r" rtl="1"/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75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 dark 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76125" cy="6858000"/>
          </a:xfrm>
        </p:spPr>
        <p:txBody>
          <a:bodyPr rtlCol="1" anchor="ctr"/>
          <a:lstStyle>
            <a:lvl1pPr marL="0" indent="0" algn="ctr" rtl="1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986354" y="501651"/>
            <a:ext cx="3509092" cy="5710767"/>
          </a:xfrm>
          <a:prstGeom prst="rect">
            <a:avLst/>
          </a:prstGeom>
          <a:solidFill>
            <a:srgbClr val="0089C4">
              <a:alpha val="89804"/>
            </a:srgbClr>
          </a:solidFill>
        </p:spPr>
        <p:txBody>
          <a:bodyPr vert="horz" lIns="72000" tIns="180000" rIns="108000" bIns="0" spcCol="323893" rtlCol="1" anchor="t">
            <a:noAutofit/>
          </a:bodyPr>
          <a:lstStyle>
            <a:lvl1pPr algn="r" rtl="1">
              <a:lnSpc>
                <a:spcPct val="80000"/>
              </a:lnSpc>
              <a:defRPr lang="en-US" sz="1465" b="0" i="0" noProof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 algn="r" defTabSz="913090" rtl="1">
              <a:lnSpc>
                <a:spcPts val="2776"/>
              </a:lnSpc>
              <a:spcBef>
                <a:spcPts val="0"/>
              </a:spcBef>
              <a:buFontTx/>
            </a:pPr>
            <a:r>
              <a:rPr lang="en-US" noProof="0" dirty="0" smtClean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11205" y="1552575"/>
            <a:ext cx="3415785" cy="4408747"/>
          </a:xfrm>
        </p:spPr>
        <p:txBody>
          <a:bodyPr lIns="108000" rIns="72000" rtlCol="1"/>
          <a:lstStyle>
            <a:lvl1pPr marL="0" indent="0" algn="r" rtl="1">
              <a:lnSpc>
                <a:spcPct val="80000"/>
              </a:lnSpc>
              <a:spcBef>
                <a:spcPts val="0"/>
              </a:spcBef>
              <a:spcAft>
                <a:spcPts val="1332"/>
              </a:spcAft>
              <a:buNone/>
              <a:tabLst/>
              <a:defRPr sz="2397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r" rtl="1">
              <a:defRPr sz="1099">
                <a:solidFill>
                  <a:schemeClr val="bg1"/>
                </a:solidFill>
              </a:defRPr>
            </a:lvl2pPr>
            <a:lvl3pPr algn="r" rtl="1">
              <a:defRPr sz="1099">
                <a:solidFill>
                  <a:schemeClr val="bg1"/>
                </a:solidFill>
              </a:defRPr>
            </a:lvl3pPr>
            <a:lvl4pPr algn="r" rtl="1">
              <a:defRPr sz="1099">
                <a:solidFill>
                  <a:schemeClr val="bg1"/>
                </a:solidFill>
              </a:defRPr>
            </a:lvl4pPr>
            <a:lvl5pPr algn="r" rtl="1">
              <a:defRPr sz="1099">
                <a:solidFill>
                  <a:schemeClr val="bg1"/>
                </a:solidFill>
              </a:defRPr>
            </a:lvl5pPr>
          </a:lstStyle>
          <a:p>
            <a:pPr lvl="0" algn="r" rtl="1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7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915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 dark 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53" y="154329"/>
            <a:ext cx="11632342" cy="6361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6125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white">
          <a:xfrm>
            <a:off x="143152" y="6237312"/>
            <a:ext cx="1198570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5" tIns="60873" rIns="121745" bIns="60873" rtlCol="1" anchor="ctr"/>
          <a:lstStyle>
            <a:lvl1pPr algn="r" rtl="1"/>
          </a:lstStyle>
          <a:p>
            <a:pPr algn="ctr" rt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2562" y="440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731"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_Author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2562" y="467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_Business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102562" y="4957736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_Date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31" y="6288409"/>
            <a:ext cx="1725493" cy="269704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540" y="6160237"/>
            <a:ext cx="1931773" cy="355736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3460" y="2046817"/>
            <a:ext cx="8206202" cy="1607499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4794">
                <a:solidFill>
                  <a:schemeClr val="bg1"/>
                </a:solidFill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714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 dark 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5" y="154330"/>
            <a:ext cx="11646237" cy="6262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6125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white">
          <a:xfrm>
            <a:off x="143152" y="6237312"/>
            <a:ext cx="1198570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5" tIns="60873" rIns="121745" bIns="60873" rtlCol="1" anchor="ctr"/>
          <a:lstStyle>
            <a:lvl1pPr algn="r" rtl="1"/>
          </a:lstStyle>
          <a:p>
            <a:pPr algn="ctr" rt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2562" y="440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731"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_Author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2562" y="467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_Business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102562" y="4957736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_Date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31" y="6288409"/>
            <a:ext cx="1725493" cy="269704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540" y="6160237"/>
            <a:ext cx="1931773" cy="355736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3460" y="2046817"/>
            <a:ext cx="8206202" cy="1607499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4794">
                <a:solidFill>
                  <a:schemeClr val="bg1"/>
                </a:solidFill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86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 dark 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59" y="116115"/>
            <a:ext cx="11691334" cy="6697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6125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white">
          <a:xfrm>
            <a:off x="143152" y="6237312"/>
            <a:ext cx="1198570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5" tIns="60873" rIns="121745" bIns="60873" rtlCol="1" anchor="ctr"/>
          <a:lstStyle>
            <a:lvl1pPr algn="r" rtl="1"/>
          </a:lstStyle>
          <a:p>
            <a:pPr algn="ctr" rt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2562" y="440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731"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_Author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2562" y="467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_Business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102562" y="4957736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_Date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31" y="6288409"/>
            <a:ext cx="1725493" cy="269704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540" y="6160237"/>
            <a:ext cx="1931773" cy="355736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3460" y="2046817"/>
            <a:ext cx="8206202" cy="1607499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4794">
                <a:solidFill>
                  <a:schemeClr val="bg1"/>
                </a:solidFill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07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 dark 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58" y="154329"/>
            <a:ext cx="11892101" cy="6512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6125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white">
          <a:xfrm>
            <a:off x="143152" y="6237312"/>
            <a:ext cx="1198570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5" tIns="60873" rIns="121745" bIns="60873" rtlCol="1" anchor="ctr"/>
          <a:lstStyle>
            <a:lvl1pPr algn="r" rtl="1"/>
          </a:lstStyle>
          <a:p>
            <a:pPr algn="ctr" rt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2562" y="440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731"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_Author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2562" y="4678944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_Business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102562" y="4957736"/>
            <a:ext cx="5752500" cy="252000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1598"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noProof="0" dirty="0" smtClean="0"/>
              <a:t>_Date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31" y="6288409"/>
            <a:ext cx="1725493" cy="269704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540" y="6160237"/>
            <a:ext cx="1931773" cy="355736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3460" y="2046817"/>
            <a:ext cx="8206202" cy="1607499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r" rtl="1">
              <a:spcBef>
                <a:spcPts val="0"/>
              </a:spcBef>
              <a:buFontTx/>
              <a:buNone/>
              <a:defRPr sz="4794">
                <a:solidFill>
                  <a:schemeClr val="bg1"/>
                </a:solidFill>
              </a:defRPr>
            </a:lvl1pPr>
            <a:lvl2pPr algn="r" rtl="1">
              <a:defRPr sz="6392"/>
            </a:lvl2pPr>
            <a:lvl3pPr algn="r" rtl="1">
              <a:defRPr sz="6392"/>
            </a:lvl3pPr>
            <a:lvl4pPr algn="r" rtl="1">
              <a:defRPr sz="6392"/>
            </a:lvl4pPr>
            <a:lvl5pPr algn="r" rtl="1">
              <a:defRPr sz="6392"/>
            </a:lvl5pPr>
          </a:lstStyle>
          <a:p>
            <a:pPr lvl="0" algn="r" rtl="1"/>
            <a:r>
              <a:rPr lang="en-US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357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55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98513516"/>
              </p:ext>
            </p:extLst>
          </p:nvPr>
        </p:nvGraphicFramePr>
        <p:xfrm>
          <a:off x="2169" y="1644"/>
          <a:ext cx="211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7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" y="1644"/>
                        <a:ext cx="211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6414" y="1600206"/>
            <a:ext cx="11123398" cy="4525963"/>
          </a:xfrm>
          <a:prstGeom prst="rect">
            <a:avLst/>
          </a:prstGeom>
        </p:spPr>
        <p:txBody>
          <a:bodyPr vert="horz" lIns="0" tIns="45717" rIns="0" bIns="45717" rtlCol="1">
            <a:normAutofit/>
          </a:bodyPr>
          <a:lstStyle>
            <a:lvl1pPr algn="r" rtl="1"/>
          </a:lstStyle>
          <a:p>
            <a:pPr lvl="0" algn="r" rtl="1"/>
            <a:r>
              <a:rPr lang="en-GB" dirty="0" smtClean="0"/>
              <a:t>Click to edit Master text styles</a:t>
            </a:r>
          </a:p>
          <a:p>
            <a:pPr lvl="1" algn="r" rtl="1"/>
            <a:r>
              <a:rPr lang="en-GB" dirty="0" smtClean="0"/>
              <a:t>Second level</a:t>
            </a:r>
          </a:p>
          <a:p>
            <a:pPr lvl="2" algn="r" rtl="1"/>
            <a:r>
              <a:rPr lang="en-GB" dirty="0" smtClean="0"/>
              <a:t>Third level</a:t>
            </a:r>
          </a:p>
          <a:p>
            <a:pPr lvl="3" algn="r" rtl="1"/>
            <a:r>
              <a:rPr lang="en-GB" dirty="0" smtClean="0"/>
              <a:t>Fourth level</a:t>
            </a:r>
          </a:p>
          <a:p>
            <a:pPr lvl="4" algn="r" rtl="1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26414" y="565151"/>
            <a:ext cx="11123398" cy="776288"/>
          </a:xfrm>
          <a:prstGeom prst="rect">
            <a:avLst/>
          </a:prstGeom>
        </p:spPr>
        <p:txBody>
          <a:bodyPr vert="horz" lIns="0" tIns="0" rIns="0" bIns="0" rtlCol="1" anchor="t">
            <a:noAutofit/>
          </a:bodyPr>
          <a:lstStyle>
            <a:lvl1pPr algn="r" rtl="1"/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2910" y="6472579"/>
            <a:ext cx="676451" cy="184151"/>
          </a:xfrm>
          <a:prstGeom prst="rect">
            <a:avLst/>
          </a:prstGeom>
        </p:spPr>
        <p:txBody>
          <a:bodyPr vert="horz" lIns="0" tIns="0" rIns="0" bIns="0" rtlCol="1" anchor="b"/>
          <a:lstStyle>
            <a:defPPr>
              <a:defRPr lang="de-DE"/>
            </a:defPPr>
            <a:lvl1pPr algn="r" rtl="1">
              <a:defRPr lang="en-US" sz="1200" smtClean="0"/>
            </a:lvl1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</a:pPr>
            <a:fld id="{C3A9D72B-53BE-4D95-9D29-99D7313A36B1}" type="slidenum">
              <a:rPr lang="en-GB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2565" y="6508751"/>
            <a:ext cx="6040762" cy="139700"/>
          </a:xfrm>
          <a:prstGeom prst="rect">
            <a:avLst/>
          </a:prstGeom>
          <a:noFill/>
        </p:spPr>
        <p:txBody>
          <a:bodyPr wrap="square" lIns="0" tIns="0" rIns="0" bIns="0" rtlCol="1" anchor="b">
            <a:noAutofit/>
          </a:bodyPr>
          <a:lstStyle>
            <a:lvl1pPr algn="r" rtl="1"/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</a:pPr>
            <a:r>
              <a:rPr lang="he-IL" sz="900" dirty="0" smtClean="0">
                <a:solidFill>
                  <a:srgbClr val="000000"/>
                </a:solidFill>
                <a:latin typeface="Calibri"/>
                <a:rtl/>
              </a:rPr>
              <a:t>סודי</a:t>
            </a: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01" y="6472195"/>
            <a:ext cx="1438136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422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</p:sldLayoutIdLst>
  <p:timing>
    <p:tnLst>
      <p:par>
        <p:cTn id="1" dur="indefinite" restart="never" nodeType="tmRoot"/>
      </p:par>
    </p:tnLst>
  </p:timing>
  <p:txStyles>
    <p:titleStyle>
      <a:lvl1pPr algn="r" defTabSz="914354" rtl="1" eaLnBrk="1" latinLnBrk="0" hangingPunct="1">
        <a:spcBef>
          <a:spcPct val="0"/>
        </a:spcBef>
        <a:buNone/>
        <a:defRPr lang="en-US" sz="2800" kern="1200" smtClean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4937" indent="-234937" algn="r" defTabSz="914354" rtl="1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46" indent="-234937" algn="r" defTabSz="914354" rtl="1" eaLnBrk="1" latinLnBrk="0" hangingPunct="1">
        <a:spcBef>
          <a:spcPct val="20000"/>
        </a:spcBef>
        <a:buFont typeface="Calibri" panose="020F050202020403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25466" indent="-234937" algn="r" defTabSz="914354" rtl="1" eaLnBrk="1" latinLnBrk="0" hangingPunct="1">
        <a:spcBef>
          <a:spcPct val="200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342" indent="-234937" algn="r" defTabSz="914354" rtl="1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39820" indent="-234937" algn="r" defTabSz="914354" rtl="1" eaLnBrk="1" latinLnBrk="0" hangingPunct="1">
        <a:spcBef>
          <a:spcPct val="20000"/>
        </a:spcBef>
        <a:buFont typeface="Calibri" panose="020F0502020204030204" pitchFamily="34" charset="0"/>
        <a:buChar char="─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3" indent="-228588" algn="r" defTabSz="914354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8" algn="r" defTabSz="914354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6" indent="-228588" algn="r" defTabSz="914354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3" indent="-228588" algn="r" defTabSz="914354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r" defTabSz="914354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r" defTabSz="914354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r" defTabSz="914354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r" defTabSz="914354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7" algn="r" defTabSz="914354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5" algn="r" defTabSz="914354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1" algn="r" defTabSz="914354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7" algn="r" defTabSz="914354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5" algn="r" defTabSz="914354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0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  <p:sldLayoutId id="2147484163" r:id="rId18"/>
    <p:sldLayoutId id="2147484164" r:id="rId19"/>
    <p:sldLayoutId id="2147484165" r:id="rId20"/>
    <p:sldLayoutId id="2147484166" r:id="rId21"/>
    <p:sldLayoutId id="2147484167" r:id="rId22"/>
    <p:sldLayoutId id="2147484168" r:id="rId23"/>
    <p:sldLayoutId id="2147484169" r:id="rId24"/>
    <p:sldLayoutId id="2147484170" r:id="rId25"/>
    <p:sldLayoutId id="2147484171" r:id="rId26"/>
    <p:sldLayoutId id="2147484172" r:id="rId27"/>
    <p:sldLayoutId id="2147484173" r:id="rId28"/>
    <p:sldLayoutId id="2147484174" r:id="rId29"/>
    <p:sldLayoutId id="2147484175" r:id="rId30"/>
    <p:sldLayoutId id="2147484176" r:id="rId31"/>
    <p:sldLayoutId id="2147484177" r:id="rId32"/>
    <p:sldLayoutId id="2147484178" r:id="rId33"/>
    <p:sldLayoutId id="2147484179" r:id="rId34"/>
    <p:sldLayoutId id="2147484180" r:id="rId35"/>
    <p:sldLayoutId id="2147484181" r:id="rId36"/>
    <p:sldLayoutId id="2147484182" r:id="rId37"/>
    <p:sldLayoutId id="2147484183" r:id="rId38"/>
    <p:sldLayoutId id="2147484184" r:id="rId39"/>
    <p:sldLayoutId id="2147484185" r:id="rId40"/>
    <p:sldLayoutId id="2147484186" r:id="rId41"/>
    <p:sldLayoutId id="2147484187" r:id="rId42"/>
    <p:sldLayoutId id="2147484188" r:id="rId43"/>
    <p:sldLayoutId id="2147484189" r:id="rId44"/>
    <p:sldLayoutId id="2147484190" r:id="rId45"/>
    <p:sldLayoutId id="2147484191" r:id="rId46"/>
    <p:sldLayoutId id="2147484192" r:id="rId47"/>
    <p:sldLayoutId id="2147484193" r:id="rId48"/>
    <p:sldLayoutId id="2147484194" r:id="rId49"/>
    <p:sldLayoutId id="2147484195" r:id="rId50"/>
    <p:sldLayoutId id="2147484196" r:id="rId51"/>
    <p:sldLayoutId id="2147484197" r:id="rId52"/>
    <p:sldLayoutId id="2147484198" r:id="rId53"/>
    <p:sldLayoutId id="2147484199" r:id="rId54"/>
    <p:sldLayoutId id="2147484200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217453" rtl="1" eaLnBrk="1" latinLnBrk="0" hangingPunct="1">
        <a:spcBef>
          <a:spcPct val="0"/>
        </a:spcBef>
        <a:buNone/>
        <a:defRPr lang="en-GB" sz="3862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0" indent="0" algn="r" defTabSz="1217453" rtl="1" eaLnBrk="1" latinLnBrk="0" hangingPunct="1">
        <a:spcBef>
          <a:spcPct val="20000"/>
        </a:spcBef>
        <a:buFont typeface="Arial" pitchFamily="34" charset="0"/>
        <a:buNone/>
        <a:defRPr lang="en-US" sz="1465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989179" indent="-380454" algn="r" defTabSz="1217453" rtl="1" eaLnBrk="1" latinLnBrk="0" hangingPunct="1">
        <a:spcBef>
          <a:spcPct val="20000"/>
        </a:spcBef>
        <a:buFont typeface="Arial" pitchFamily="34" charset="0"/>
        <a:buChar char="–"/>
        <a:defRPr lang="en-US" sz="1598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521815" indent="-304364" algn="r" defTabSz="1217453" rtl="1" eaLnBrk="1" latinLnBrk="0" hangingPunct="1">
        <a:spcBef>
          <a:spcPct val="20000"/>
        </a:spcBef>
        <a:buFont typeface="Arial" pitchFamily="34" charset="0"/>
        <a:buChar char="•"/>
        <a:defRPr lang="en-US" sz="1332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2130541" indent="-304364" algn="r" defTabSz="1217453" rtl="1" eaLnBrk="1" latinLnBrk="0" hangingPunct="1">
        <a:spcBef>
          <a:spcPct val="20000"/>
        </a:spcBef>
        <a:buFont typeface="Arial" pitchFamily="34" charset="0"/>
        <a:buChar char="–"/>
        <a:defRPr lang="en-US" sz="1332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739269" indent="-304364" algn="r" defTabSz="1217453" rtl="1" eaLnBrk="1" latinLnBrk="0" hangingPunct="1">
        <a:spcBef>
          <a:spcPct val="20000"/>
        </a:spcBef>
        <a:buFont typeface="Arial" pitchFamily="34" charset="0"/>
        <a:buChar char="»"/>
        <a:defRPr lang="en-GB" sz="1332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3347995" indent="-304364" algn="r" defTabSz="1217453" rtl="1" eaLnBrk="1" latinLnBrk="0" hangingPunct="1">
        <a:spcBef>
          <a:spcPct val="20000"/>
        </a:spcBef>
        <a:buFont typeface="Arial" pitchFamily="34" charset="0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6pPr>
      <a:lvl7pPr marL="3956720" indent="-304364" algn="r" defTabSz="1217453" rtl="1" eaLnBrk="1" latinLnBrk="0" hangingPunct="1">
        <a:spcBef>
          <a:spcPct val="20000"/>
        </a:spcBef>
        <a:buFont typeface="Arial" pitchFamily="34" charset="0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7pPr>
      <a:lvl8pPr marL="4565447" indent="-304364" algn="r" defTabSz="1217453" rtl="1" eaLnBrk="1" latinLnBrk="0" hangingPunct="1">
        <a:spcBef>
          <a:spcPct val="20000"/>
        </a:spcBef>
        <a:buFont typeface="Arial" pitchFamily="34" charset="0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8pPr>
      <a:lvl9pPr marL="5174173" indent="-304364" algn="r" defTabSz="1217453" rtl="1" eaLnBrk="1" latinLnBrk="0" hangingPunct="1">
        <a:spcBef>
          <a:spcPct val="20000"/>
        </a:spcBef>
        <a:buFont typeface="Arial" pitchFamily="34" charset="0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r" defTabSz="1217453" rtl="1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728" algn="r" defTabSz="1217453" rtl="1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453" algn="r" defTabSz="1217453" rtl="1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179" algn="r" defTabSz="1217453" rtl="1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4905" algn="r" defTabSz="1217453" rtl="1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3633" algn="r" defTabSz="1217453" rtl="1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2358" algn="r" defTabSz="1217453" rtl="1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083" algn="r" defTabSz="1217453" rtl="1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69810" algn="r" defTabSz="1217453" rtl="1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77">
          <p15:clr>
            <a:srgbClr val="F26B43"/>
          </p15:clr>
        </p15:guide>
        <p15:guide id="2" pos="3778">
          <p15:clr>
            <a:srgbClr val="F26B43"/>
          </p15:clr>
        </p15:guide>
        <p15:guide id="3" orient="horz" pos="838">
          <p15:clr>
            <a:srgbClr val="F26B43"/>
          </p15:clr>
        </p15:guide>
        <p15:guide id="4" orient="horz" pos="2935">
          <p15:clr>
            <a:srgbClr val="F26B43"/>
          </p15:clr>
        </p15:guide>
        <p15:guide id="5" pos="2041">
          <p15:clr>
            <a:srgbClr val="F26B43"/>
          </p15:clr>
        </p15:guide>
        <p15:guide id="6" pos="1973">
          <p15:clr>
            <a:srgbClr val="F26B43"/>
          </p15:clr>
        </p15:guide>
        <p15:guide id="7" pos="317">
          <p15:clr>
            <a:srgbClr val="F26B43"/>
          </p15:clr>
        </p15:guide>
        <p15:guide id="8" pos="3710">
          <p15:clr>
            <a:srgbClr val="F26B43"/>
          </p15:clr>
        </p15:guide>
        <p15:guide id="9" pos="5438">
          <p15:clr>
            <a:srgbClr val="F26B43"/>
          </p15:clr>
        </p15:guide>
        <p15:guide id="10" orient="horz" pos="237">
          <p15:clr>
            <a:srgbClr val="F26B43"/>
          </p15:clr>
        </p15:guide>
        <p15:guide id="11" pos="2843">
          <p15:clr>
            <a:srgbClr val="F26B43"/>
          </p15:clr>
        </p15:guide>
        <p15:guide id="12" pos="29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hyperlink" Target="https://seller.ariba.com/%0e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hyperlink" Target="https://uex.ariba.com/auc/node/958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uex.ariba.com/auc/node/35749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hyperlink" Target="https://uex.ariba.com/auc/node/3574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uex.ariba.com/auc/node/9589" TargetMode="External"/><Relationship Id="rId11" Type="http://schemas.openxmlformats.org/officeDocument/2006/relationships/hyperlink" Target="https://uex.ariba.com/auc/node/2348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s://service.ariba.com/Supplier.aw/128579051/aw?awh=r&amp;awssk=vUlMjOat&amp;dard=1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ex.ariba.com/auc/node/9589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hyperlink" Target="https://uex.ariba.com/auc/node/3574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upport.ariba.com/help" TargetMode="External"/><Relationship Id="rId5" Type="http://schemas.openxmlformats.org/officeDocument/2006/relationships/hyperlink" Target="https://uex.ariba.com/%0e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uex.ariba.com/auc/node/37" TargetMode="External"/><Relationship Id="rId5" Type="http://schemas.openxmlformats.org/officeDocument/2006/relationships/hyperlink" Target="https://uex.ariba.com/auc/node/17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rtlCol="1"/>
          <a:lstStyle/>
          <a:p>
            <a:pPr marL="619906" indent="-619906" rtl="1"/>
            <a:r>
              <a:rPr lang="he-IL" dirty="0" smtClean="0">
                <a:rtl/>
              </a:rPr>
              <a:t>כרטיסים לעיון מהיר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23024" y="1124184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1344" y="4029555"/>
            <a:ext cx="5259194" cy="2642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7095" y="383783"/>
            <a:ext cx="10070928" cy="512797"/>
          </a:xfrm>
        </p:spPr>
        <p:txBody>
          <a:bodyPr lIns="0" tIns="0" rIns="0" bIns="0" rtlCol="1"/>
          <a:lstStyle/>
          <a:p>
            <a:pPr rtl="1"/>
            <a:r>
              <a:rPr lang="en-US" sz="2400" b="1" dirty="0" smtClean="0">
                <a:rtl val="0"/>
              </a:rPr>
              <a:t>QRC 5b</a:t>
            </a:r>
            <a:r>
              <a:rPr lang="he-IL" sz="2400" b="1" dirty="0" smtClean="0">
                <a:rtl/>
              </a:rPr>
              <a:t>: מענה לבקשת ה-</a:t>
            </a:r>
            <a:r>
              <a:rPr lang="he-IL" sz="2400" b="1" dirty="0" smtClean="0">
                <a:rtl val="0"/>
              </a:rPr>
              <a:t>RFQ</a:t>
            </a:r>
            <a:r>
              <a:rPr lang="he-IL" sz="2400" b="1" dirty="0" smtClean="0">
                <a:rtl/>
              </a:rPr>
              <a:t> הבאה על-ידי כניסה לפלטפורמה </a:t>
            </a:r>
            <a:r>
              <a:rPr lang="en-US" sz="2400" b="1" dirty="0" smtClean="0">
                <a:rtl val="0"/>
              </a:rPr>
              <a:t>(3/4)</a:t>
            </a:r>
            <a:endParaRPr lang="pl-PL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39972" y="2204830"/>
            <a:ext cx="914400" cy="914400"/>
          </a:xfrm>
          <a:prstGeom prst="rect">
            <a:avLst/>
          </a:prstGeom>
        </p:spPr>
        <p:txBody>
          <a:bodyPr vert="horz" wrap="none" lIns="0" tIns="0" rIns="0" bIns="0" spcCol="385658" rtlCol="1">
            <a:noAutofit/>
          </a:bodyPr>
          <a:lstStyle/>
          <a:p>
            <a:pPr algn="r" rtl="1"/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1423" y="1148529"/>
            <a:ext cx="5025090" cy="1200329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לאחר ההרשמה וקישור החשבון שלך ל-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 val="0"/>
              </a:rPr>
              <a:t>Royal Philips,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 תוכל לגשת לכל הבקשות להצעות מחיר 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 val="0"/>
              </a:rPr>
              <a:t>(RFQ)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 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פשוט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 על-ידי כניסה לחשבון דרך 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2"/>
                <a:rtl val="0"/>
              </a:rPr>
              <a:t>https://seller.ariba.com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 :</a:t>
            </a:r>
            <a:endParaRPr lang="pl-PL" sz="1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r" rtl="1">
              <a:buClr>
                <a:srgbClr val="009CDD"/>
              </a:buClr>
              <a:buSzPct val="90000"/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US" sz="1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16062" y="1095346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81319" y="972866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>
                <a:rtl val="0"/>
              </a:rPr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36037" y="3886841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 smtClean="0">
                <a:rtl val="0"/>
              </a:rPr>
              <a:t>4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21737" y="992706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 smtClean="0">
                <a:rtl val="0"/>
              </a:rPr>
              <a:t>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886466" y="1095346"/>
            <a:ext cx="4936734" cy="430887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תגיע לדף המיקור של 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Ariba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: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 algn="r" rtl="1">
              <a:buClr>
                <a:srgbClr val="009CDD"/>
              </a:buClr>
              <a:buSzPct val="90000"/>
            </a:pPr>
            <a:r>
              <a:rPr lang="he-IL" sz="1100" b="1" dirty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7319" y="3985463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2012" y="3842749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 smtClean="0">
                <a:rtl val="0"/>
              </a:rPr>
              <a:t>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4573" y="4022566"/>
            <a:ext cx="4936734" cy="430887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אם אתה מגיע ל-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Ariba Network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או ל-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Ariba Discovery,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לחץ על הסמל להלן ובחר 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PROPOSALS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כדי לצפות בכל הבקשות להצעת מחיר 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(RFQ)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שלך: 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58823" y="4091402"/>
            <a:ext cx="4863473" cy="646331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lvl="0" algn="r" rtl="1">
              <a:buClr>
                <a:srgbClr val="009CDD"/>
              </a:buClr>
              <a:buSzPct val="90000"/>
            </a:pP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אם אתה מגיע לפרופיל החברה שלך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,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לחץ על 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CLOSE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בראש הדף</a:t>
            </a:r>
          </a:p>
          <a:p>
            <a:pPr algn="r" rtl="1">
              <a:buClr>
                <a:srgbClr val="009CDD"/>
              </a:buClr>
              <a:buSzPct val="90000"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26" y="1787818"/>
            <a:ext cx="2509463" cy="19784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194" y="1620611"/>
            <a:ext cx="5019068" cy="1384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Rectangular Callout 38"/>
          <p:cNvSpPr/>
          <p:nvPr/>
        </p:nvSpPr>
        <p:spPr>
          <a:xfrm>
            <a:off x="6829194" y="2553693"/>
            <a:ext cx="1084588" cy="967013"/>
          </a:xfrm>
          <a:prstGeom prst="wedgeRectCallout">
            <a:avLst>
              <a:gd name="adj1" fmla="val -2903"/>
              <a:gd name="adj2" fmla="val -12731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he-IL" sz="1000" dirty="0" smtClean="0">
                <a:solidFill>
                  <a:srgbClr val="FFFFFF"/>
                </a:solidFill>
                <a:rtl/>
              </a:rPr>
              <a:t>הערה: ודא שאתה נמצא בכרטיסיה המיועדת ל-</a:t>
            </a:r>
            <a:r>
              <a:rPr lang="he-IL" sz="1000" dirty="0" smtClean="0">
                <a:solidFill>
                  <a:srgbClr val="FFFFFF"/>
                </a:solidFill>
                <a:rtl val="0"/>
              </a:rPr>
              <a:t>Royal Philips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8301992" y="2785019"/>
            <a:ext cx="1572511" cy="788001"/>
          </a:xfrm>
          <a:prstGeom prst="wedgeRectCallout">
            <a:avLst>
              <a:gd name="adj1" fmla="val -68256"/>
              <a:gd name="adj2" fmla="val -10225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he-IL" sz="1000" dirty="0">
                <a:solidFill>
                  <a:srgbClr val="FFFFFF"/>
                </a:solidFill>
                <a:rtl/>
              </a:rPr>
              <a:t>על מנת להזין את הקלט שלך</a:t>
            </a:r>
            <a:r>
              <a:rPr lang="he-IL" sz="1000" dirty="0">
                <a:solidFill>
                  <a:srgbClr val="FFFFFF"/>
                </a:solidFill>
                <a:rtl val="0"/>
              </a:rPr>
              <a:t>,</a:t>
            </a:r>
            <a:r>
              <a:rPr lang="he-IL" sz="1000" dirty="0">
                <a:solidFill>
                  <a:srgbClr val="FFFFFF"/>
                </a:solidFill>
                <a:rtl/>
              </a:rPr>
              <a:t> עליך ללחוץ על כותרת האירוע שברצונך להשתתף בו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10079907" y="2403155"/>
            <a:ext cx="1895349" cy="575157"/>
          </a:xfrm>
          <a:prstGeom prst="wedgeRectCallout">
            <a:avLst>
              <a:gd name="adj1" fmla="val 36044"/>
              <a:gd name="adj2" fmla="val -154253"/>
            </a:avLst>
          </a:prstGeom>
          <a:solidFill>
            <a:srgbClr val="C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אם אתה נתקל בבעיות במהלך ההרשמה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,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 ניתן לעבור למרכז העזרה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291648" y="1607293"/>
            <a:ext cx="556614" cy="142037"/>
          </a:xfrm>
          <a:prstGeom prst="rect">
            <a:avLst/>
          </a:prstGeom>
          <a:solidFill>
            <a:srgbClr val="C00000">
              <a:alpha val="47059"/>
            </a:srgbClr>
          </a:solidFill>
          <a:ln>
            <a:solidFill>
              <a:srgbClr val="C00000">
                <a:alpha val="27843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מרכז העזרה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30228" y="1802731"/>
            <a:ext cx="556614" cy="135548"/>
          </a:xfrm>
          <a:prstGeom prst="rect">
            <a:avLst/>
          </a:prstGeom>
          <a:solidFill>
            <a:srgbClr val="C00000">
              <a:alpha val="47059"/>
            </a:srgbClr>
          </a:solidFill>
          <a:ln>
            <a:solidFill>
              <a:srgbClr val="C00000">
                <a:alpha val="27843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sz="500" b="1" dirty="0" smtClean="0">
                <a:solidFill>
                  <a:schemeClr val="bg1"/>
                </a:solidFill>
                <a:rtl/>
              </a:rPr>
              <a:t>מרכז העזרה</a:t>
            </a:r>
            <a:endParaRPr lang="en-US" sz="5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648" y="4490556"/>
            <a:ext cx="3879697" cy="2092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69" y="4441357"/>
            <a:ext cx="179406" cy="174422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544461" y="4778391"/>
            <a:ext cx="950103" cy="12968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pl-P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76" y="4536058"/>
            <a:ext cx="4593219" cy="2017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64642" y="4730632"/>
            <a:ext cx="433381" cy="1498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pl-PL"/>
          </a:p>
        </p:txBody>
      </p:sp>
      <p:sp>
        <p:nvSpPr>
          <p:cNvPr id="43" name="Rectangular Callout 42"/>
          <p:cNvSpPr/>
          <p:nvPr/>
        </p:nvSpPr>
        <p:spPr>
          <a:xfrm>
            <a:off x="3835303" y="2675668"/>
            <a:ext cx="1638604" cy="818846"/>
          </a:xfrm>
          <a:prstGeom prst="wedgeRectCallout">
            <a:avLst>
              <a:gd name="adj1" fmla="val -57349"/>
              <a:gd name="adj2" fmla="val -147326"/>
            </a:avLst>
          </a:prstGeom>
          <a:solidFill>
            <a:srgbClr val="C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>
                <a:rtl/>
              </a:rPr>
              <a:t>אם אתה נתקל בבעיות</a:t>
            </a:r>
            <a:r>
              <a:rPr lang="he-IL" sz="1200" dirty="0">
                <a:rtl val="0"/>
              </a:rPr>
              <a:t>,</a:t>
            </a:r>
            <a:r>
              <a:rPr lang="he-IL" sz="1200" dirty="0">
                <a:rtl/>
              </a:rPr>
              <a:t> ניתן לעבור למרכז העזרה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898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34217" y="1119599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4217" y="4040368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r>
              <a:rPr lang="he-IL" sz="2397" dirty="0" smtClean="0">
                <a:solidFill>
                  <a:srgbClr val="FFFFFF"/>
                </a:solidFill>
                <a:rtl/>
              </a:rPr>
              <a:t>על מנת שמערכת </a:t>
            </a:r>
            <a:r>
              <a:rPr lang="he-IL" sz="2397" dirty="0" smtClean="0">
                <a:solidFill>
                  <a:srgbClr val="FFFFFF"/>
                </a:solidFill>
                <a:rtl val="0"/>
              </a:rPr>
              <a:t>Ariba</a:t>
            </a:r>
            <a:r>
              <a:rPr lang="he-IL" sz="2397" dirty="0" smtClean="0">
                <a:solidFill>
                  <a:srgbClr val="FFFFFF"/>
                </a:solidFill>
                <a:rtl/>
              </a:rPr>
              <a:t> תקבל את התגובה שלך</a:t>
            </a:r>
            <a:r>
              <a:rPr lang="he-IL" sz="2397" dirty="0" smtClean="0">
                <a:solidFill>
                  <a:srgbClr val="FFFFFF"/>
                </a:solidFill>
                <a:rtl val="0"/>
              </a:rPr>
              <a:t>,</a:t>
            </a:r>
            <a:r>
              <a:rPr lang="he-IL" sz="2397" dirty="0" smtClean="0">
                <a:solidFill>
                  <a:srgbClr val="FFFFFF"/>
                </a:solidFill>
                <a:rtl/>
              </a:rPr>
              <a:t> עליך להשלים את השדות הבאים:</a:t>
            </a: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7095" y="383783"/>
            <a:ext cx="10070928" cy="512797"/>
          </a:xfrm>
        </p:spPr>
        <p:txBody>
          <a:bodyPr lIns="0" tIns="0" rIns="0" bIns="0" rtlCol="1"/>
          <a:lstStyle/>
          <a:p>
            <a:pPr rtl="1"/>
            <a:r>
              <a:rPr lang="en-US" sz="2400" b="1" dirty="0">
                <a:rtl val="0"/>
              </a:rPr>
              <a:t>QRC 5</a:t>
            </a:r>
            <a:r>
              <a:rPr lang="he-IL" sz="2400" b="1" dirty="0">
                <a:rtl/>
              </a:rPr>
              <a:t>: מענה לבקשה להצעת מחיר </a:t>
            </a:r>
            <a:r>
              <a:rPr lang="he-IL" sz="2400" b="1" dirty="0">
                <a:rtl val="0"/>
              </a:rPr>
              <a:t>(RFQ)</a:t>
            </a:r>
            <a:r>
              <a:rPr lang="he-IL" sz="2400" b="1" dirty="0">
                <a:rtl/>
              </a:rPr>
              <a:t> דרך דוא"ל </a:t>
            </a:r>
            <a:r>
              <a:rPr lang="en-US" sz="2400" b="1" dirty="0">
                <a:rtl val="0"/>
              </a:rPr>
              <a:t>(4/4)</a:t>
            </a:r>
            <a:endParaRPr lang="pl-PL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36" y="1641558"/>
            <a:ext cx="2806679" cy="19819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39972" y="2204830"/>
            <a:ext cx="914400" cy="914400"/>
          </a:xfrm>
          <a:prstGeom prst="rect">
            <a:avLst/>
          </a:prstGeom>
        </p:spPr>
        <p:txBody>
          <a:bodyPr vert="horz" wrap="none" lIns="0" tIns="0" rIns="0" bIns="0" spcCol="385658" rtlCol="1">
            <a:noAutofit/>
          </a:bodyPr>
          <a:lstStyle/>
          <a:p>
            <a:pPr algn="r" rtl="1"/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616" y="1143944"/>
            <a:ext cx="5025090" cy="101566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פתח הודעת דוא"ל שנוצרה באופן אוטומטי עם  הזמנה לאירוע ולחץ על "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 val="0"/>
              </a:rPr>
              <a:t>Respond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"</a:t>
            </a:r>
            <a:endParaRPr lang="pl-PL" sz="1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r" rtl="1">
              <a:buClr>
                <a:srgbClr val="009CDD"/>
              </a:buClr>
              <a:buSzPct val="90000"/>
            </a:pPr>
            <a:r>
              <a:t/>
            </a:r>
            <a:br/>
            <a:r>
              <a:t/>
            </a:r>
            <a:br/>
            <a:endParaRPr lang="en-US" sz="1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8554" y="2564504"/>
            <a:ext cx="395079" cy="30247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86182" y="1119599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34059" y="969216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>
                <a:rtl val="0"/>
              </a:rPr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08910" y="3897654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 smtClean="0">
                <a:rtl val="0"/>
              </a:rPr>
              <a:t>3</a:t>
            </a:r>
            <a:endParaRPr lang="en-US" dirty="0"/>
          </a:p>
        </p:txBody>
      </p:sp>
      <p:sp>
        <p:nvSpPr>
          <p:cNvPr id="44" name="Rectangular Callout 43"/>
          <p:cNvSpPr/>
          <p:nvPr/>
        </p:nvSpPr>
        <p:spPr>
          <a:xfrm>
            <a:off x="592494" y="1993307"/>
            <a:ext cx="1601558" cy="1298212"/>
          </a:xfrm>
          <a:prstGeom prst="wedgeRectCallout">
            <a:avLst>
              <a:gd name="adj1" fmla="val 77849"/>
              <a:gd name="adj2" fmla="val 452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 smtClean="0">
                <a:rtl/>
              </a:rPr>
              <a:t>אם יש לך שאלות בנוגע לתהליך ההרשמה</a:t>
            </a:r>
            <a:r>
              <a:rPr lang="he-IL" sz="1200" dirty="0" smtClean="0">
                <a:rtl val="0"/>
              </a:rPr>
              <a:t>,</a:t>
            </a:r>
            <a:r>
              <a:rPr lang="he-IL" sz="1200" dirty="0" smtClean="0">
                <a:rtl/>
              </a:rPr>
              <a:t> עבור אל </a:t>
            </a:r>
            <a:r>
              <a:rPr lang="he-IL" sz="1200" b="1" i="1" dirty="0">
                <a:rtl val="0"/>
              </a:rPr>
              <a:t>QRC</a:t>
            </a:r>
            <a:r>
              <a:rPr lang="en-US" sz="1200" b="1" i="1" dirty="0">
                <a:rtl val="0"/>
              </a:rPr>
              <a:t> 3</a:t>
            </a:r>
            <a:r>
              <a:rPr lang="he-IL" sz="1200" b="1" i="1" dirty="0">
                <a:rtl/>
              </a:rPr>
              <a:t>: הרשמה ל-</a:t>
            </a:r>
            <a:r>
              <a:rPr lang="he-IL" sz="1200" b="1" i="1" dirty="0">
                <a:rtl val="0"/>
              </a:rPr>
              <a:t>Ariba Network</a:t>
            </a:r>
          </a:p>
          <a:p>
            <a:pPr algn="ctr" rtl="1"/>
            <a:r>
              <a:rPr lang="he-IL" sz="1200" dirty="0" smtClean="0">
                <a:rtl/>
              </a:rPr>
              <a:t> </a:t>
            </a:r>
            <a:endParaRPr lang="pl-PL" sz="1200" dirty="0"/>
          </a:p>
        </p:txBody>
      </p:sp>
      <p:sp>
        <p:nvSpPr>
          <p:cNvPr id="40" name="Oval 39"/>
          <p:cNvSpPr/>
          <p:nvPr/>
        </p:nvSpPr>
        <p:spPr>
          <a:xfrm>
            <a:off x="267045" y="941247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 smtClean="0">
                <a:rtl val="0"/>
              </a:rPr>
              <a:t>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870129" y="1147568"/>
            <a:ext cx="4936734" cy="46166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לאחר מכן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,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 תקבל הודעת דוא"ל דומה לזו שמופיעה למטה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,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שנוצרה על-ידי 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Ariba Network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: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92" y="1690566"/>
            <a:ext cx="4644686" cy="112795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68960" y="4051181"/>
            <a:ext cx="4936734" cy="46166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הזן קלט בשדות החובה (מחיר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,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כמות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,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מספר שורה) ולחץ על „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Send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”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87" y="4501186"/>
            <a:ext cx="4833712" cy="105053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31285"/>
              </p:ext>
            </p:extLst>
          </p:nvPr>
        </p:nvGraphicFramePr>
        <p:xfrm>
          <a:off x="8383102" y="2250209"/>
          <a:ext cx="3347683" cy="1373260"/>
        </p:xfrm>
        <a:graphic>
          <a:graphicData uri="http://schemas.openxmlformats.org/drawingml/2006/table">
            <a:tbl>
              <a:tblPr rtl="1" firstRow="1" firstCol="1" bandRow="1">
                <a:tableStyleId>{0E3FDE45-AF77-4B5C-9715-49D594BDF05E}</a:tableStyleId>
              </a:tblPr>
              <a:tblGrid>
                <a:gridCol w="688115">
                  <a:extLst>
                    <a:ext uri="{9D8B030D-6E8A-4147-A177-3AD203B41FA5}">
                      <a16:colId xmlns:a16="http://schemas.microsoft.com/office/drawing/2014/main" val="342172377"/>
                    </a:ext>
                  </a:extLst>
                </a:gridCol>
                <a:gridCol w="2659568">
                  <a:extLst>
                    <a:ext uri="{9D8B030D-6E8A-4147-A177-3AD203B41FA5}">
                      <a16:colId xmlns:a16="http://schemas.microsoft.com/office/drawing/2014/main" val="2726265626"/>
                    </a:ext>
                  </a:extLst>
                </a:gridCol>
              </a:tblGrid>
              <a:tr h="54930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  <a:rtl/>
                        </a:rPr>
                        <a:t>מחיר</a:t>
                      </a:r>
                      <a:endParaRPr lang="pl-PL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  <a:rtl/>
                        </a:rPr>
                        <a:t>הערה: את המחיר מעבדת המערכת בהתאם למטבע המדינה שבה ממוקמת </a:t>
                      </a:r>
                      <a:r>
                        <a:rPr lang="he-IL" sz="900">
                          <a:effectLst/>
                          <a:rtl val="0"/>
                        </a:rPr>
                        <a:t>Philips,</a:t>
                      </a:r>
                      <a:r>
                        <a:rPr lang="he-IL" sz="900">
                          <a:effectLst/>
                          <a:rtl/>
                        </a:rPr>
                        <a:t> כפי שמופיע בהודעת הדוא"ל. לא ניתן להזין מטבע אחר!</a:t>
                      </a:r>
                      <a:endParaRPr lang="pl-PL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416443"/>
                  </a:ext>
                </a:extLst>
              </a:tr>
              <a:tr h="54930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  <a:rtl/>
                        </a:rPr>
                        <a:t>כמות</a:t>
                      </a:r>
                      <a:endParaRPr lang="pl-PL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  <a:rtl/>
                        </a:rPr>
                        <a:t>הערה: הכמות מעובדת בהתאם ליחידת המידה שמופיעה בהודעת הדוא"ל. לא ניתן להזין כמות ביחידת מידה אחרת (למשל</a:t>
                      </a:r>
                      <a:r>
                        <a:rPr lang="he-IL" sz="900" dirty="0">
                          <a:effectLst/>
                          <a:rtl val="0"/>
                        </a:rPr>
                        <a:t>,</a:t>
                      </a:r>
                      <a:r>
                        <a:rPr lang="he-IL" sz="900" dirty="0">
                          <a:effectLst/>
                          <a:rtl/>
                        </a:rPr>
                        <a:t> אריזה</a:t>
                      </a:r>
                      <a:r>
                        <a:rPr lang="he-IL" sz="900" dirty="0">
                          <a:effectLst/>
                          <a:rtl val="0"/>
                        </a:rPr>
                        <a:t>,</a:t>
                      </a:r>
                      <a:r>
                        <a:rPr lang="he-IL" sz="900" dirty="0">
                          <a:effectLst/>
                          <a:rtl/>
                        </a:rPr>
                        <a:t> כאשר נדרשות יחידה)</a:t>
                      </a:r>
                      <a:endParaRPr lang="pl-PL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780"/>
                  </a:ext>
                </a:extLst>
              </a:tr>
              <a:tr h="27465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  <a:rtl/>
                        </a:rPr>
                        <a:t>מספר שורה</a:t>
                      </a:r>
                      <a:endParaRPr lang="pl-PL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  <a:rtl/>
                        </a:rPr>
                        <a:t>הערה: יש למלא את ערך מספר השורה בערך	</a:t>
                      </a:r>
                      <a:endParaRPr lang="pl-PL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079603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70702" y="5743553"/>
            <a:ext cx="2240959" cy="1061829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/>
            <a:endParaRPr lang="pl-PL" sz="105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r" rtl="1"/>
            <a:r>
              <a:rPr lang="he-IL" sz="105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rtl/>
              </a:rPr>
              <a:t>הערה: אם כבר נרשמת והחשבון שלך מקושר עם </a:t>
            </a:r>
            <a:r>
              <a:rPr lang="he-IL" sz="105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rtl val="0"/>
              </a:rPr>
              <a:t>Royal Philips,</a:t>
            </a:r>
            <a:r>
              <a:rPr lang="he-IL" sz="105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rtl/>
              </a:rPr>
              <a:t> תראה אירוע זה גם בדף המיקור של </a:t>
            </a:r>
            <a:r>
              <a:rPr lang="he-IL" sz="105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rtl val="0"/>
              </a:rPr>
              <a:t>Ariba</a:t>
            </a:r>
            <a:r>
              <a:t/>
            </a:r>
            <a:br/>
            <a:r>
              <a:rPr lang="he-IL" sz="105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rtl/>
              </a:rPr>
              <a:t>.</a:t>
            </a:r>
            <a:endParaRPr lang="pl-PL" sz="105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86182" y="4040368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70129" y="4068337"/>
            <a:ext cx="4936734" cy="2677656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עצות: </a:t>
            </a:r>
            <a:r>
              <a:t/>
            </a:r>
            <a:br/>
            <a:r>
              <a:t/>
            </a:r>
            <a:br/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• ההר</a:t>
            </a:r>
            <a:r>
              <a:rPr lang="he-IL" sz="1200" b="1" dirty="0" err="1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שמה ל-</a:t>
            </a:r>
            <a:r>
              <a:rPr lang="he-IL" sz="1200" b="1" dirty="0" err="1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Ariba Network</a:t>
            </a:r>
            <a:r>
              <a:rPr lang="he-IL" sz="1200" b="1" dirty="0" err="1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לצורך השתתפות במכרז באירועי </a:t>
            </a:r>
            <a:r>
              <a:rPr lang="he-IL" sz="1200" b="1" dirty="0" err="1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RFQ</a:t>
            </a:r>
            <a:r>
              <a:rPr lang="he-IL" sz="1200" b="1" dirty="0" err="1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של </a:t>
            </a:r>
            <a:r>
              <a:rPr lang="he-IL" sz="1200" b="1" dirty="0" err="1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Philips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וכן התגובה לאירועים שלנו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,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מוצעות ללא תשלום</a:t>
            </a:r>
            <a:endParaRPr lang="pl-PL" sz="1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r" rtl="1">
              <a:buClr>
                <a:srgbClr val="009CDD"/>
              </a:buClr>
              <a:buSzPct val="90000"/>
            </a:pPr>
            <a:r>
              <a:t/>
            </a:r>
            <a:br/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• הימנע מהוספת תווים מיוחדים (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‎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^‏$ @ &amp; וכו') לתגובה</a:t>
            </a:r>
            <a:endParaRPr lang="pl-PL" sz="12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r" rtl="1">
              <a:buClr>
                <a:srgbClr val="009CDD"/>
              </a:buClr>
              <a:buSzPct val="90000"/>
            </a:pPr>
            <a:endParaRPr lang="en-US" sz="1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r" rtl="1">
              <a:buClr>
                <a:srgbClr val="009CDD"/>
              </a:buClr>
              <a:buSzPct val="90000"/>
            </a:pP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• פונקציונליות הדוא"ל תומכת אך ורק בעיבוד נתונים בסיסיים בתגובה שלך. פונקציונליות נוספת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,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כגון העלאת הצעת המחיר שלך כקובץ מצורף לאירוע שלנו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,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הזמנות או תנאים מיוחדים להצעת המחיר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,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נתמכת רק באמצעות הממשק המקוון של ‘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Ariba Network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’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r" rtl="1">
              <a:buClr>
                <a:srgbClr val="009CDD"/>
              </a:buClr>
              <a:buSzPct val="90000"/>
            </a:pPr>
            <a:endParaRPr lang="en-US" sz="1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r" rtl="1">
              <a:buClr>
                <a:srgbClr val="009CDD"/>
              </a:buClr>
              <a:buSzPct val="90000"/>
            </a:pPr>
            <a:r>
              <a:t/>
            </a:r>
            <a:br/>
            <a:endParaRPr lang="en-US" sz="1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35555" y="3905137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 smtClean="0">
                <a:rtl val="0"/>
              </a:rPr>
              <a:t>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9372" y="5027044"/>
            <a:ext cx="216030" cy="110374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pl-PL"/>
          </a:p>
        </p:txBody>
      </p:sp>
      <p:sp>
        <p:nvSpPr>
          <p:cNvPr id="31" name="Rectangle 30"/>
          <p:cNvSpPr/>
          <p:nvPr/>
        </p:nvSpPr>
        <p:spPr>
          <a:xfrm>
            <a:off x="1605845" y="5222499"/>
            <a:ext cx="216030" cy="110374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pl-PL"/>
          </a:p>
        </p:txBody>
      </p:sp>
      <p:sp>
        <p:nvSpPr>
          <p:cNvPr id="34" name="Rectangle 33"/>
          <p:cNvSpPr/>
          <p:nvPr/>
        </p:nvSpPr>
        <p:spPr>
          <a:xfrm>
            <a:off x="1389033" y="5118981"/>
            <a:ext cx="216030" cy="110374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pl-PL"/>
          </a:p>
        </p:txBody>
      </p:sp>
      <p:sp>
        <p:nvSpPr>
          <p:cNvPr id="35" name="Rectangular Callout 34"/>
          <p:cNvSpPr/>
          <p:nvPr/>
        </p:nvSpPr>
        <p:spPr>
          <a:xfrm flipH="1">
            <a:off x="6862790" y="2866976"/>
            <a:ext cx="1368190" cy="756492"/>
          </a:xfrm>
          <a:prstGeom prst="wedgeRectCallout">
            <a:avLst>
              <a:gd name="adj1" fmla="val 913"/>
              <a:gd name="adj2" fmla="val -10456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 smtClean="0">
                <a:rtl/>
              </a:rPr>
              <a:t>שדות חובה יסומנו בכוכבית </a:t>
            </a:r>
            <a:r>
              <a:rPr lang="he-IL" sz="1200" dirty="0" smtClean="0">
                <a:rtl val="0"/>
              </a:rPr>
              <a:t>(*)</a:t>
            </a:r>
            <a:endParaRPr lang="pl-PL" sz="1200" dirty="0"/>
          </a:p>
        </p:txBody>
      </p:sp>
      <p:sp>
        <p:nvSpPr>
          <p:cNvPr id="36" name="Rectangular Callout 35"/>
          <p:cNvSpPr/>
          <p:nvPr/>
        </p:nvSpPr>
        <p:spPr>
          <a:xfrm>
            <a:off x="2917844" y="4681197"/>
            <a:ext cx="2669387" cy="1120047"/>
          </a:xfrm>
          <a:prstGeom prst="wedgeRectCallout">
            <a:avLst>
              <a:gd name="adj1" fmla="val -86226"/>
              <a:gd name="adj2" fmla="val -775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>
                <a:rtl/>
              </a:rPr>
              <a:t>אם תזין את </a:t>
            </a:r>
            <a:r>
              <a:rPr lang="he-IL" sz="1200" dirty="0" smtClean="0">
                <a:rtl/>
              </a:rPr>
              <a:t>ה פלט שלך בתבנית שגויה</a:t>
            </a:r>
            <a:r>
              <a:rPr lang="he-IL" sz="1200" dirty="0" smtClean="0">
                <a:rtl val="0"/>
              </a:rPr>
              <a:t>,</a:t>
            </a:r>
            <a:r>
              <a:rPr lang="he-IL" sz="1200" dirty="0" smtClean="0">
                <a:rtl/>
              </a:rPr>
              <a:t> או אם לא תזין אותו בכל שאלות החובה</a:t>
            </a:r>
            <a:r>
              <a:rPr lang="he-IL" sz="1200" dirty="0" smtClean="0">
                <a:rtl val="0"/>
              </a:rPr>
              <a:t>,</a:t>
            </a:r>
            <a:r>
              <a:rPr lang="he-IL" sz="1200" dirty="0" smtClean="0">
                <a:rtl/>
              </a:rPr>
              <a:t> המערכת לא תעבד את התגובה שלך (תקבל הודעת דוא"ל אודות הדחייה)</a:t>
            </a:r>
            <a:endParaRPr lang="en-US" sz="1200" dirty="0"/>
          </a:p>
        </p:txBody>
      </p:sp>
      <p:sp>
        <p:nvSpPr>
          <p:cNvPr id="37" name="Rectangular Callout 36"/>
          <p:cNvSpPr/>
          <p:nvPr/>
        </p:nvSpPr>
        <p:spPr>
          <a:xfrm flipH="1">
            <a:off x="2917842" y="5895635"/>
            <a:ext cx="2618411" cy="665692"/>
          </a:xfrm>
          <a:prstGeom prst="wedgeRectCallout">
            <a:avLst>
              <a:gd name="adj1" fmla="val 86380"/>
              <a:gd name="adj2" fmla="val -14114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pl-PL" sz="1200" dirty="0" smtClean="0">
              <a:solidFill>
                <a:schemeClr val="bg1"/>
              </a:solidFill>
            </a:endParaRPr>
          </a:p>
          <a:p>
            <a:pPr algn="ctr" rtl="1"/>
            <a:r>
              <a:rPr lang="he-IL" sz="1200" dirty="0" smtClean="0">
                <a:solidFill>
                  <a:schemeClr val="bg1"/>
                </a:solidFill>
                <a:rtl/>
              </a:rPr>
              <a:t>אם תזין את הקלט שלך נכון</a:t>
            </a:r>
            <a:r>
              <a:rPr lang="he-IL" sz="1200" dirty="0" smtClean="0">
                <a:solidFill>
                  <a:schemeClr val="bg1"/>
                </a:solidFill>
                <a:rtl val="0"/>
              </a:rPr>
              <a:t>,</a:t>
            </a:r>
            <a:r>
              <a:rPr lang="he-IL" sz="1200" dirty="0" smtClean="0">
                <a:solidFill>
                  <a:schemeClr val="bg1"/>
                </a:solidFill>
                <a:rtl/>
              </a:rPr>
              <a:t> תקבל את האישור רק אם הצעת המחיר שלך תתקבל. </a:t>
            </a:r>
            <a:r>
              <a:t/>
            </a:r>
            <a:br/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095" y="4512846"/>
            <a:ext cx="276247" cy="3563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1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3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482" y="974704"/>
            <a:ext cx="2889018" cy="1618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262" y="226439"/>
            <a:ext cx="10070928" cy="1258291"/>
          </a:xfrm>
        </p:spPr>
        <p:txBody>
          <a:bodyPr rtlCol="1"/>
          <a:lstStyle/>
          <a:p>
            <a:pPr rtl="1"/>
            <a:r>
              <a:rPr lang="he-IL" sz="2400" b="1" dirty="0" smtClean="0">
                <a:rtl val="0"/>
              </a:rPr>
              <a:t>Ariba Network</a:t>
            </a:r>
            <a:r>
              <a:rPr lang="he-IL" sz="2400" b="1" dirty="0" smtClean="0">
                <a:rtl/>
              </a:rPr>
              <a:t>: כיצד להירשם ולקשר את החשבון ל-</a:t>
            </a:r>
            <a:r>
              <a:rPr lang="he-IL" sz="2400" b="1" dirty="0" smtClean="0">
                <a:rtl val="0"/>
              </a:rPr>
              <a:t>Royal Philips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532"/>
          <a:stretch/>
        </p:blipFill>
        <p:spPr>
          <a:xfrm>
            <a:off x="2114297" y="1328924"/>
            <a:ext cx="2650255" cy="2304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104318" y="659313"/>
            <a:ext cx="2660234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1100" b="1" dirty="0" smtClean="0">
                <a:solidFill>
                  <a:schemeClr val="bg1"/>
                </a:solidFill>
                <a:latin typeface="+mn-lt"/>
                <a:rtl/>
              </a:rPr>
              <a:t>הספק פותח הודעת</a:t>
            </a:r>
            <a:r>
              <a:rPr lang="he-IL" sz="1100" b="1" dirty="0">
                <a:solidFill>
                  <a:schemeClr val="bg1"/>
                </a:solidFill>
                <a:latin typeface="+mn-lt"/>
                <a:rtl/>
              </a:rPr>
              <a:t> </a:t>
            </a:r>
            <a:r>
              <a:t/>
            </a:r>
            <a:br/>
            <a:r>
              <a:rPr lang="he-IL" sz="1100" b="1" dirty="0">
                <a:solidFill>
                  <a:schemeClr val="bg1"/>
                </a:solidFill>
                <a:latin typeface="+mn-lt"/>
                <a:rtl/>
              </a:rPr>
              <a:t>דוא"</a:t>
            </a:r>
            <a:r>
              <a:rPr lang="he-IL" sz="1100" b="1" dirty="0" smtClean="0">
                <a:solidFill>
                  <a:schemeClr val="bg1"/>
                </a:solidFill>
                <a:latin typeface="+mn-lt"/>
                <a:rtl/>
              </a:rPr>
              <a:t>ל שנוצרה באופן אוטומטי ב-</a:t>
            </a:r>
            <a:r>
              <a:rPr lang="he-IL" sz="1100" b="1" dirty="0" smtClean="0">
                <a:solidFill>
                  <a:schemeClr val="bg1"/>
                </a:solidFill>
                <a:latin typeface="+mn-lt"/>
                <a:rtl val="0"/>
              </a:rPr>
              <a:t>outlook</a:t>
            </a:r>
            <a:r>
              <a:rPr lang="he-IL" sz="1100" b="1" dirty="0" smtClean="0">
                <a:solidFill>
                  <a:schemeClr val="bg1"/>
                </a:solidFill>
                <a:latin typeface="+mn-lt"/>
                <a:rtl/>
              </a:rPr>
              <a:t> עם הזמנה להירשם לרשת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830" y="2101918"/>
            <a:ext cx="1325892" cy="274955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spcCol="385658" rtlCol="1" anchor="ctr">
            <a:noAutofit/>
          </a:bodyPr>
          <a:lstStyle/>
          <a:p>
            <a:pPr algn="ctr" rtl="1"/>
            <a:r>
              <a:rPr lang="he-IL" sz="1200" b="1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לחץ על ‘</a:t>
            </a:r>
            <a:r>
              <a:rPr lang="he-IL" sz="1200" b="1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 val="0"/>
              </a:rPr>
              <a:t>Click here</a:t>
            </a:r>
            <a:r>
              <a:rPr lang="he-IL" sz="1200" b="1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42378" y="1679180"/>
            <a:ext cx="881243" cy="460164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spcCol="385658" rtlCol="1" anchor="ctr">
            <a:noAutofit/>
          </a:bodyPr>
          <a:lstStyle/>
          <a:p>
            <a:pPr algn="ctr" rtl="1"/>
            <a:r>
              <a:rPr lang="he-IL" sz="1200" b="1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כניסהעם סיסמה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752" y="4763415"/>
            <a:ext cx="2696800" cy="1826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055502" y="4105666"/>
            <a:ext cx="2709050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1">
              <a:buClr>
                <a:srgbClr val="009CDD"/>
              </a:buClr>
              <a:buSzPct val="90000"/>
            </a:pPr>
            <a:r>
              <a:rPr lang="he-IL" sz="1100" b="1" dirty="0" smtClean="0">
                <a:solidFill>
                  <a:schemeClr val="bg1"/>
                </a:solidFill>
                <a:latin typeface="+mj-lt"/>
                <a:rtl/>
              </a:rPr>
              <a:t>הספק פותח הודעת דוא"ל </a:t>
            </a:r>
            <a:r>
              <a:t/>
            </a:r>
            <a:br/>
            <a:r>
              <a:rPr lang="he-IL" sz="1100" b="1" dirty="0" smtClean="0">
                <a:solidFill>
                  <a:schemeClr val="bg1"/>
                </a:solidFill>
                <a:latin typeface="+mj-lt"/>
                <a:rtl/>
              </a:rPr>
              <a:t>שנוצרה באופן אוטומטי עם </a:t>
            </a:r>
            <a:r>
              <a:rPr lang="he-IL" sz="1100" b="1" dirty="0">
                <a:solidFill>
                  <a:schemeClr val="bg1"/>
                </a:solidFill>
                <a:latin typeface="+mj-lt"/>
                <a:rtl/>
              </a:rPr>
              <a:t> הזמנה לאירוע </a:t>
            </a:r>
            <a:r>
              <a:rPr lang="he-IL" sz="1100" dirty="0">
                <a:solidFill>
                  <a:schemeClr val="bg1"/>
                </a:solidFill>
                <a:latin typeface="+mj-lt"/>
                <a:rtl/>
              </a:rPr>
              <a:t>ולוחץ על "</a:t>
            </a:r>
            <a:r>
              <a:rPr lang="he-IL" sz="1100" b="1" dirty="0">
                <a:solidFill>
                  <a:schemeClr val="bg1"/>
                </a:solidFill>
                <a:latin typeface="+mj-lt"/>
                <a:rtl val="0"/>
              </a:rPr>
              <a:t>View</a:t>
            </a:r>
            <a:r>
              <a:rPr lang="he-IL" sz="1100" dirty="0">
                <a:solidFill>
                  <a:schemeClr val="bg1"/>
                </a:solidFill>
                <a:latin typeface="+mj-lt"/>
                <a:rtl/>
              </a:rPr>
              <a:t>"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1167067" y="2466796"/>
            <a:ext cx="904366" cy="938183"/>
          </a:xfrm>
          <a:prstGeom prst="bentConnector3">
            <a:avLst>
              <a:gd name="adj1" fmla="val 342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1195643" y="3419267"/>
            <a:ext cx="857821" cy="2257603"/>
          </a:xfrm>
          <a:prstGeom prst="bentConnector3">
            <a:avLst>
              <a:gd name="adj1" fmla="val 333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8276938" y="1439770"/>
            <a:ext cx="892947" cy="722855"/>
          </a:xfrm>
          <a:prstGeom prst="bentConnector3">
            <a:avLst>
              <a:gd name="adj1" fmla="val 628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34" idx="1"/>
          </p:cNvCxnSpPr>
          <p:nvPr/>
        </p:nvCxnSpPr>
        <p:spPr>
          <a:xfrm>
            <a:off x="7737861" y="2168883"/>
            <a:ext cx="1374621" cy="1295592"/>
          </a:xfrm>
          <a:prstGeom prst="bentConnector3">
            <a:avLst>
              <a:gd name="adj1" fmla="val 791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20636" y="793206"/>
            <a:ext cx="971496" cy="342668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/>
          <a:p>
            <a:pPr algn="r" rtl="1"/>
            <a:endParaRPr lang="en-US" dirty="0" smtClean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3061" y="1997204"/>
            <a:ext cx="899589" cy="44514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spcCol="385658" rtlCol="1" anchor="ctr">
            <a:noAutofit/>
          </a:bodyPr>
          <a:lstStyle/>
          <a:p>
            <a:pPr algn="ctr" rtl="1"/>
            <a:r>
              <a:rPr lang="he-IL" sz="1200" dirty="0" smtClean="0">
                <a:latin typeface="+mj-lt"/>
                <a:ea typeface="Calibri Light" charset="0"/>
                <a:cs typeface="Calibri Light" charset="0"/>
                <a:rtl/>
              </a:rPr>
              <a:t>לספק יש חשבון?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95177" y="1756650"/>
            <a:ext cx="593227" cy="260726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כן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36649" y="2486516"/>
            <a:ext cx="593227" cy="260726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לא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r="12551"/>
          <a:stretch/>
        </p:blipFill>
        <p:spPr>
          <a:xfrm>
            <a:off x="9112482" y="2679264"/>
            <a:ext cx="2898229" cy="1570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7700858" y="1239554"/>
            <a:ext cx="1139926" cy="44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1100" b="1" dirty="0" smtClean="0">
                <a:solidFill>
                  <a:schemeClr val="bg1"/>
                </a:solidFill>
                <a:latin typeface="+mj-lt"/>
                <a:rtl/>
              </a:rPr>
              <a:t>הספק לוחץ על „</a:t>
            </a:r>
            <a:r>
              <a:rPr lang="he-IL" sz="1100" b="1" dirty="0" smtClean="0">
                <a:solidFill>
                  <a:schemeClr val="bg1"/>
                </a:solidFill>
                <a:latin typeface="+mj-lt"/>
                <a:rtl val="0"/>
              </a:rPr>
              <a:t>Log In</a:t>
            </a:r>
            <a:r>
              <a:rPr lang="he-IL" sz="1100" b="1" dirty="0" smtClean="0">
                <a:solidFill>
                  <a:schemeClr val="bg1"/>
                </a:solidFill>
                <a:latin typeface="+mj-lt"/>
                <a:rtl/>
              </a:rPr>
              <a:t>”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01299" y="2822213"/>
            <a:ext cx="1133333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1100" b="1" dirty="0" smtClean="0">
                <a:solidFill>
                  <a:schemeClr val="bg1"/>
                </a:solidFill>
                <a:latin typeface="+mj-lt"/>
                <a:rtl/>
              </a:rPr>
              <a:t>הספק לוחץ על „</a:t>
            </a:r>
            <a:r>
              <a:rPr lang="he-IL" sz="1100" b="1" dirty="0" smtClean="0">
                <a:solidFill>
                  <a:schemeClr val="bg1"/>
                </a:solidFill>
                <a:latin typeface="+mj-lt"/>
                <a:rtl val="0"/>
              </a:rPr>
              <a:t>Sign Up</a:t>
            </a:r>
            <a:r>
              <a:rPr lang="he-IL" sz="1100" b="1" dirty="0" smtClean="0">
                <a:solidFill>
                  <a:schemeClr val="bg1"/>
                </a:solidFill>
                <a:latin typeface="+mj-lt"/>
                <a:rtl/>
              </a:rPr>
              <a:t>”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8004" y="3719733"/>
            <a:ext cx="903249" cy="288040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spcCol="385658" rtlCol="1" anchor="ctr">
            <a:noAutofit/>
          </a:bodyPr>
          <a:lstStyle/>
          <a:p>
            <a:pPr algn="ctr" rtl="1"/>
            <a:r>
              <a:rPr lang="he-IL" sz="1200" b="1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הירשם</a:t>
            </a:r>
          </a:p>
        </p:txBody>
      </p:sp>
      <p:cxnSp>
        <p:nvCxnSpPr>
          <p:cNvPr id="45" name="Elbow Connector 44"/>
          <p:cNvCxnSpPr>
            <a:stCxn id="47" idx="3"/>
            <a:endCxn id="69" idx="1"/>
          </p:cNvCxnSpPr>
          <p:nvPr/>
        </p:nvCxnSpPr>
        <p:spPr>
          <a:xfrm flipV="1">
            <a:off x="5691471" y="4371939"/>
            <a:ext cx="556921" cy="9935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5691471" y="5351237"/>
            <a:ext cx="575109" cy="7646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91882" y="5142952"/>
            <a:ext cx="899589" cy="44514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spcCol="385658" rtlCol="1" anchor="ctr">
            <a:noAutofit/>
          </a:bodyPr>
          <a:lstStyle/>
          <a:p>
            <a:pPr algn="ctr" rtl="1"/>
            <a:r>
              <a:rPr lang="he-IL" sz="1200" dirty="0" smtClean="0">
                <a:latin typeface="+mj-lt"/>
                <a:ea typeface="Calibri Light" charset="0"/>
                <a:cs typeface="Calibri Light" charset="0"/>
                <a:rtl/>
              </a:rPr>
              <a:t>לספק יש חשבון?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92349" y="4631966"/>
            <a:ext cx="593227" cy="260726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כן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16202" y="5835508"/>
            <a:ext cx="593227" cy="260726"/>
          </a:xfrm>
          <a:prstGeom prst="rect">
            <a:avLst/>
          </a:prstGeom>
        </p:spPr>
        <p:txBody>
          <a:bodyPr vert="horz" wrap="square" lIns="0" tIns="0" rIns="0" bIns="0" spcCol="385658" rtlCol="1">
            <a:no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לא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/>
          <a:srcRect r="12551"/>
          <a:stretch/>
        </p:blipFill>
        <p:spPr>
          <a:xfrm>
            <a:off x="9088404" y="5128664"/>
            <a:ext cx="2955959" cy="1570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/>
          <a:srcRect t="1" b="4855"/>
          <a:stretch/>
        </p:blipFill>
        <p:spPr>
          <a:xfrm>
            <a:off x="6266580" y="5502264"/>
            <a:ext cx="1471282" cy="1255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161" y="1297276"/>
            <a:ext cx="2167731" cy="1944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8" name="TextBox 57"/>
          <p:cNvSpPr txBox="1"/>
          <p:nvPr/>
        </p:nvSpPr>
        <p:spPr>
          <a:xfrm>
            <a:off x="2322646" y="5945678"/>
            <a:ext cx="1325892" cy="274955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spcCol="385658" rtlCol="1" anchor="ctr">
            <a:noAutofit/>
          </a:bodyPr>
          <a:lstStyle/>
          <a:p>
            <a:pPr algn="ctr" rtl="1"/>
            <a:r>
              <a:rPr lang="he-IL" sz="1200" b="1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לחץ על ‘</a:t>
            </a:r>
            <a:r>
              <a:rPr lang="he-IL" sz="1200" b="1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 val="0"/>
              </a:rPr>
              <a:t>View</a:t>
            </a:r>
            <a:r>
              <a:rPr lang="he-IL" sz="1200" b="1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’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9618" y="1251309"/>
            <a:ext cx="122682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>
                <a:solidFill>
                  <a:schemeClr val="accent1">
                    <a:lumMod val="50000"/>
                  </a:schemeClr>
                </a:solidFill>
                <a:latin typeface="+mn-lt"/>
                <a:rtl/>
              </a:rPr>
              <a:t>ההצטרפות מתבצעת דרך </a:t>
            </a:r>
            <a:r>
              <a:rPr lang="he-I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rtl/>
              </a:rPr>
              <a:t>הזמנה בהודעת דוא"ל משכבת </a:t>
            </a:r>
            <a:r>
              <a:rPr lang="he-I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rtl val="0"/>
              </a:rPr>
              <a:t>SM</a:t>
            </a:r>
            <a:r>
              <a:rPr lang="he-I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rtl/>
              </a:rPr>
              <a:t>:</a:t>
            </a:r>
            <a:endParaRPr lang="pl-PL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2202" y="4805702"/>
            <a:ext cx="1234243" cy="116955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>
                <a:solidFill>
                  <a:schemeClr val="accent1">
                    <a:lumMod val="50000"/>
                  </a:schemeClr>
                </a:solidFill>
                <a:latin typeface="+mn-lt"/>
                <a:rtl/>
              </a:rPr>
              <a:t>ההצטרפות מתבצעת דרך הזמנה בהודעת דוא"ל משכבת </a:t>
            </a:r>
            <a:r>
              <a:rPr lang="he-IL" sz="1400" b="1" dirty="0">
                <a:solidFill>
                  <a:schemeClr val="accent1">
                    <a:lumMod val="50000"/>
                  </a:schemeClr>
                </a:solidFill>
                <a:latin typeface="+mn-lt"/>
                <a:rtl val="0"/>
              </a:rPr>
              <a:t>SM</a:t>
            </a:r>
            <a:r>
              <a:rPr lang="he-IL" sz="1400" b="1" dirty="0">
                <a:solidFill>
                  <a:schemeClr val="accent1">
                    <a:lumMod val="50000"/>
                  </a:schemeClr>
                </a:solidFill>
                <a:latin typeface="+mn-lt"/>
                <a:rtl/>
              </a:rPr>
              <a:t>:</a:t>
            </a:r>
            <a:endParaRPr lang="pl-PL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32082" y="3457576"/>
            <a:ext cx="2219367" cy="24547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0" rIns="0" bIns="0" spcCol="385658" rtlCol="1" anchor="ctr">
            <a:noAutofit/>
          </a:bodyPr>
          <a:lstStyle/>
          <a:p>
            <a:pPr algn="ctr" rtl="1"/>
            <a:r>
              <a:rPr lang="he-IL" sz="1200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הספק לוחץ על ‘ </a:t>
            </a:r>
            <a:r>
              <a:rPr lang="he-IL" sz="1200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 val="0"/>
              </a:rPr>
              <a:t>Log in</a:t>
            </a:r>
            <a:r>
              <a:rPr lang="he-IL" sz="1200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’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20461" y="6076613"/>
            <a:ext cx="903249" cy="288040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spcCol="385658" rtlCol="1" anchor="ctr">
            <a:noAutofit/>
          </a:bodyPr>
          <a:lstStyle/>
          <a:p>
            <a:pPr algn="ctr" rtl="1"/>
            <a:r>
              <a:rPr lang="he-IL" sz="1200" b="1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הירשם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40995" y="5088586"/>
            <a:ext cx="1507230" cy="348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0" rIns="0" bIns="0" spcCol="385658" rtlCol="1" anchor="ctr">
            <a:noAutofit/>
          </a:bodyPr>
          <a:lstStyle/>
          <a:p>
            <a:pPr algn="ctr" rtl="1"/>
            <a:r>
              <a:rPr lang="he-IL" sz="1200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הספק לוחץ על </a:t>
            </a:r>
            <a:r>
              <a:t/>
            </a:r>
            <a:br/>
            <a:r>
              <a:rPr lang="he-IL" sz="1200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‏„</a:t>
            </a:r>
            <a:r>
              <a:rPr lang="he-IL" sz="1200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 val="0"/>
              </a:rPr>
              <a:t>Sign Up</a:t>
            </a:r>
            <a:r>
              <a:rPr lang="he-IL" sz="1200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”</a:t>
            </a:r>
            <a:endParaRPr lang="en-US" sz="1200" dirty="0" smtClean="0">
              <a:solidFill>
                <a:schemeClr val="bg1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92" y="3749158"/>
            <a:ext cx="2205079" cy="12455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3" name="Straight Arrow Connector 72"/>
          <p:cNvCxnSpPr/>
          <p:nvPr/>
        </p:nvCxnSpPr>
        <p:spPr>
          <a:xfrm>
            <a:off x="4764552" y="2305416"/>
            <a:ext cx="382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748224" y="6050506"/>
            <a:ext cx="1335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1"/>
          <p:cNvSpPr txBox="1">
            <a:spLocks/>
          </p:cNvSpPr>
          <p:nvPr/>
        </p:nvSpPr>
        <p:spPr>
          <a:xfrm>
            <a:off x="627095" y="383783"/>
            <a:ext cx="10070928" cy="512797"/>
          </a:xfrm>
          <a:prstGeom prst="rect">
            <a:avLst/>
          </a:prstGeom>
        </p:spPr>
        <p:txBody>
          <a:bodyPr lIns="0" tIns="0" rIns="0" bIns="0" rtlCol="1"/>
          <a:lstStyle>
            <a:lvl1pPr marL="0" indent="0" algn="l" defTabSz="1217453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  <a:defRPr lang="en-US" sz="3862" b="0" i="0" kern="12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989179" indent="-380454" algn="l" defTabSz="12174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47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1815" indent="-304364" algn="l" defTabSz="12174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47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0541" indent="-304364" algn="l" defTabSz="12174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47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9269" indent="-304364" algn="l" defTabSz="1217453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47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7995" indent="-304364" algn="l" defTabSz="12174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6720" indent="-304364" algn="l" defTabSz="12174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5447" indent="-304364" algn="l" defTabSz="12174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4173" indent="-304364" algn="l" defTabSz="12174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auto">
              <a:spcAft>
                <a:spcPts val="0"/>
              </a:spcAft>
            </a:pP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7175311" y="4297603"/>
            <a:ext cx="719217" cy="361634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spcCol="385658" rtlCol="1" anchor="ctr">
            <a:noAutofit/>
          </a:bodyPr>
          <a:lstStyle/>
          <a:p>
            <a:pPr algn="ctr" rtl="1"/>
            <a:r>
              <a:rPr lang="he-IL" sz="1200" b="1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  <a:rtl/>
              </a:rPr>
              <a:t>כניסהעם סיסמה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17" y="2924929"/>
            <a:ext cx="1090314" cy="98867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843279" y="5530501"/>
            <a:ext cx="894583" cy="2852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>
                <a:rtl val="0"/>
              </a:rPr>
              <a:t>QRC 3</a:t>
            </a:r>
            <a:endParaRPr lang="pl-PL" sz="1600" dirty="0"/>
          </a:p>
        </p:txBody>
      </p:sp>
      <p:sp>
        <p:nvSpPr>
          <p:cNvPr id="44" name="Rectangle 43"/>
          <p:cNvSpPr/>
          <p:nvPr/>
        </p:nvSpPr>
        <p:spPr>
          <a:xfrm>
            <a:off x="7575916" y="3749158"/>
            <a:ext cx="894583" cy="2852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>
                <a:rtl val="0"/>
              </a:rPr>
              <a:t>QRC 2</a:t>
            </a:r>
            <a:endParaRPr lang="pl-PL" sz="1600" dirty="0"/>
          </a:p>
        </p:txBody>
      </p:sp>
      <p:sp>
        <p:nvSpPr>
          <p:cNvPr id="52" name="Rectangle 51"/>
          <p:cNvSpPr/>
          <p:nvPr/>
        </p:nvSpPr>
        <p:spPr>
          <a:xfrm>
            <a:off x="3834662" y="1330872"/>
            <a:ext cx="894583" cy="2852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>
                <a:rtl val="0"/>
              </a:rPr>
              <a:t>QRC 1</a:t>
            </a:r>
            <a:endParaRPr lang="pl-PL" sz="1600" dirty="0"/>
          </a:p>
        </p:txBody>
      </p:sp>
      <p:sp>
        <p:nvSpPr>
          <p:cNvPr id="53" name="Rectangle 52"/>
          <p:cNvSpPr/>
          <p:nvPr/>
        </p:nvSpPr>
        <p:spPr>
          <a:xfrm>
            <a:off x="3869969" y="4764398"/>
            <a:ext cx="894583" cy="2852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>
                <a:rtl val="0"/>
              </a:rPr>
              <a:t>QRC 1</a:t>
            </a:r>
            <a:endParaRPr lang="pl-PL" sz="1600" dirty="0"/>
          </a:p>
        </p:txBody>
      </p:sp>
      <p:sp>
        <p:nvSpPr>
          <p:cNvPr id="54" name="Rectangle 53"/>
          <p:cNvSpPr/>
          <p:nvPr/>
        </p:nvSpPr>
        <p:spPr>
          <a:xfrm>
            <a:off x="11128152" y="954323"/>
            <a:ext cx="894583" cy="2852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>
                <a:rtl val="0"/>
              </a:rPr>
              <a:t>QRC 2</a:t>
            </a:r>
            <a:endParaRPr lang="pl-PL" sz="1600" dirty="0"/>
          </a:p>
        </p:txBody>
      </p:sp>
      <p:sp>
        <p:nvSpPr>
          <p:cNvPr id="56" name="Rectangle 55"/>
          <p:cNvSpPr/>
          <p:nvPr/>
        </p:nvSpPr>
        <p:spPr>
          <a:xfrm>
            <a:off x="11103506" y="2698139"/>
            <a:ext cx="894583" cy="2852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>
                <a:rtl val="0"/>
              </a:rPr>
              <a:t>QRC 3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392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262" y="1025234"/>
            <a:ext cx="5400000" cy="54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7516" y="387903"/>
            <a:ext cx="10070928" cy="1258291"/>
          </a:xfrm>
        </p:spPr>
        <p:txBody>
          <a:bodyPr lIns="0" tIns="0" rIns="0" bIns="0" rtlCol="1"/>
          <a:lstStyle/>
          <a:p>
            <a:pPr rtl="1"/>
            <a:r>
              <a:rPr lang="he-IL" sz="2400" b="1" dirty="0" smtClean="0">
                <a:rtl val="0"/>
              </a:rPr>
              <a:t>QRC</a:t>
            </a:r>
            <a:r>
              <a:rPr lang="en-US" sz="2400" b="1" dirty="0" smtClean="0">
                <a:rtl val="0"/>
              </a:rPr>
              <a:t> 1</a:t>
            </a:r>
            <a:r>
              <a:rPr lang="he-IL" sz="2400" b="1" dirty="0">
                <a:rtl/>
              </a:rPr>
              <a:t>: ההזמנה שלך להירשם ל-</a:t>
            </a:r>
            <a:r>
              <a:rPr lang="he-IL" sz="2400" b="1" dirty="0">
                <a:rtl val="0"/>
              </a:rPr>
              <a:t>Ariba Network</a:t>
            </a:r>
            <a:endParaRPr lang="en-US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3908" y="294070"/>
            <a:ext cx="479993" cy="61303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0460" y="1136995"/>
            <a:ext cx="5193532" cy="452431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600" b="1" dirty="0">
                <a:solidFill>
                  <a:srgbClr val="00588E">
                    <a:lumMod val="75000"/>
                  </a:srgbClr>
                </a:solidFill>
                <a:latin typeface="Calibri"/>
                <a:rtl/>
              </a:rPr>
              <a:t>הקדמה</a:t>
            </a:r>
          </a:p>
          <a:p>
            <a:pPr algn="r" rtl="1">
              <a:buClr>
                <a:srgbClr val="009CDD"/>
              </a:buClr>
              <a:buSzPct val="90000"/>
            </a:pPr>
            <a:r>
              <a:rPr lang="he-IL" sz="1600" dirty="0" smtClean="0">
                <a:latin typeface="+mj-lt"/>
                <a:rtl/>
              </a:rPr>
              <a:t>על מנת למטב את תהליך הבקשה-לתשלום של </a:t>
            </a:r>
            <a:r>
              <a:rPr lang="he-IL" sz="1600" dirty="0" smtClean="0">
                <a:latin typeface="+mj-lt"/>
                <a:rtl val="0"/>
              </a:rPr>
              <a:t>Philips,</a:t>
            </a:r>
            <a:r>
              <a:rPr lang="he-IL" sz="1600" dirty="0" smtClean="0">
                <a:latin typeface="+mj-lt"/>
                <a:rtl/>
              </a:rPr>
              <a:t> שינתה </a:t>
            </a:r>
            <a:r>
              <a:rPr lang="he-IL" sz="1600" dirty="0" smtClean="0">
                <a:latin typeface="+mj-lt"/>
                <a:rtl val="0"/>
              </a:rPr>
              <a:t>Philips</a:t>
            </a:r>
            <a:r>
              <a:rPr lang="he-IL" sz="1600" dirty="0" smtClean="0">
                <a:latin typeface="+mj-lt"/>
                <a:rtl/>
              </a:rPr>
              <a:t> את פתרון הרכישה האלקטרונית</a:t>
            </a:r>
            <a:r>
              <a:rPr lang="he-IL" sz="1600" dirty="0">
                <a:latin typeface="+mj-lt"/>
                <a:rtl/>
              </a:rPr>
              <a:t> הנוכחי שלה בפלטפורמת </a:t>
            </a:r>
            <a:r>
              <a:rPr lang="he-IL" sz="1600" dirty="0">
                <a:latin typeface="+mj-lt"/>
                <a:rtl val="0"/>
              </a:rPr>
              <a:t>Ariba,</a:t>
            </a:r>
            <a:r>
              <a:rPr lang="he-IL" sz="1600" dirty="0">
                <a:latin typeface="+mj-lt"/>
                <a:rtl/>
              </a:rPr>
              <a:t> מובילה ביישומי רכישה בענן</a:t>
            </a:r>
            <a:r>
              <a:t/>
            </a:r>
            <a:br/>
            <a:r>
              <a:t/>
            </a:r>
            <a:br/>
            <a:endParaRPr lang="en-US" sz="1600" dirty="0">
              <a:latin typeface="+mj-lt"/>
            </a:endParaRPr>
          </a:p>
          <a:p>
            <a:pPr algn="r" rtl="1">
              <a:buClr>
                <a:srgbClr val="009CDD"/>
              </a:buClr>
              <a:buSzPct val="90000"/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כיצד אתה מפיק מזה תועלת?</a:t>
            </a:r>
          </a:p>
          <a:p>
            <a:pPr marL="285750" indent="-285750" algn="r" rtl="1">
              <a:buClr>
                <a:srgbClr val="009CDD"/>
              </a:buClr>
              <a:buSzPct val="90000"/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+mj-lt"/>
                <a:rtl/>
              </a:rPr>
              <a:t>תהליך הצעת מחיר מזורז</a:t>
            </a:r>
            <a:r>
              <a:rPr lang="he-IL" sz="1600" dirty="0" smtClean="0">
                <a:latin typeface="+mj-lt"/>
                <a:rtl val="0"/>
              </a:rPr>
              <a:t>,</a:t>
            </a:r>
            <a:r>
              <a:rPr lang="he-IL" sz="1600" dirty="0" smtClean="0">
                <a:latin typeface="+mj-lt"/>
                <a:rtl/>
              </a:rPr>
              <a:t> שקוף ודיגיטלי  </a:t>
            </a:r>
          </a:p>
          <a:p>
            <a:pPr marL="285750" indent="-285750" algn="r" rtl="1">
              <a:buClr>
                <a:srgbClr val="009CDD"/>
              </a:buClr>
              <a:buSzPct val="90000"/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+mj-lt"/>
                <a:rtl/>
              </a:rPr>
              <a:t>פלטפורמה קלה לשימוש</a:t>
            </a:r>
            <a:r>
              <a:rPr lang="he-IL" sz="1600" dirty="0" smtClean="0">
                <a:latin typeface="+mj-lt"/>
                <a:rtl val="0"/>
              </a:rPr>
              <a:t>,</a:t>
            </a:r>
            <a:r>
              <a:rPr lang="he-IL" sz="1600" dirty="0" smtClean="0">
                <a:latin typeface="+mj-lt"/>
                <a:rtl/>
              </a:rPr>
              <a:t> המוצעת ללא תשלום </a:t>
            </a:r>
          </a:p>
          <a:p>
            <a:pPr marL="285750" indent="-285750" algn="r" rtl="1">
              <a:buClr>
                <a:srgbClr val="009CDD"/>
              </a:buClr>
              <a:buSzPct val="90000"/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+mj-lt"/>
                <a:rtl/>
              </a:rPr>
              <a:t>מבקשי הצעות ב-</a:t>
            </a:r>
            <a:r>
              <a:rPr lang="he-IL" sz="1600" dirty="0" smtClean="0">
                <a:latin typeface="+mj-lt"/>
                <a:rtl val="0"/>
              </a:rPr>
              <a:t>Philips</a:t>
            </a:r>
            <a:r>
              <a:rPr lang="he-IL" sz="1600" dirty="0" smtClean="0">
                <a:latin typeface="+mj-lt"/>
                <a:rtl/>
              </a:rPr>
              <a:t> מתייחסים לספקים הרשומים ב-</a:t>
            </a:r>
            <a:r>
              <a:rPr lang="he-IL" sz="1600" dirty="0" smtClean="0">
                <a:latin typeface="+mj-lt"/>
                <a:rtl val="0"/>
              </a:rPr>
              <a:t>Ariba Network</a:t>
            </a:r>
            <a:r>
              <a:rPr lang="he-IL" sz="1600" dirty="0" smtClean="0">
                <a:latin typeface="+mj-lt"/>
                <a:rtl/>
              </a:rPr>
              <a:t> כספקים מועדפים</a:t>
            </a:r>
          </a:p>
          <a:p>
            <a:pPr algn="r" rtl="1">
              <a:buClr>
                <a:srgbClr val="009CDD"/>
              </a:buClr>
              <a:buSzPct val="90000"/>
            </a:pPr>
            <a:r>
              <a:rPr lang="he-IL" sz="1600" dirty="0" smtClean="0">
                <a:solidFill>
                  <a:srgbClr val="FF0000"/>
                </a:solidFill>
                <a:latin typeface="+mj-lt"/>
                <a:rtl/>
              </a:rPr>
              <a:t> 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he-IL" sz="1600" dirty="0">
                <a:latin typeface="+mj-lt"/>
                <a:rtl/>
              </a:rPr>
              <a:t>כדי ליהנות מעובדה זו</a:t>
            </a:r>
            <a:r>
              <a:rPr lang="he-IL" sz="1600" dirty="0">
                <a:latin typeface="+mj-lt"/>
                <a:rtl val="0"/>
              </a:rPr>
              <a:t>,</a:t>
            </a:r>
            <a:r>
              <a:rPr lang="he-IL" sz="1600" dirty="0">
                <a:latin typeface="+mj-lt"/>
                <a:rtl/>
              </a:rPr>
              <a:t> אנו מזמינים אותך להירשם לפלטפורמת </a:t>
            </a:r>
            <a:r>
              <a:rPr lang="he-IL" sz="1600" dirty="0">
                <a:latin typeface="+mj-lt"/>
                <a:rtl val="0"/>
              </a:rPr>
              <a:t>Ariba</a:t>
            </a:r>
            <a:r>
              <a:rPr lang="he-IL" sz="1600" dirty="0">
                <a:latin typeface="+mj-lt"/>
                <a:rtl/>
              </a:rPr>
              <a:t>. הקדש כמה דקות להשלמת הרישום באמצעות המידע הבא.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6452" y="4777984"/>
            <a:ext cx="576080" cy="163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32082" y="1009236"/>
            <a:ext cx="5400000" cy="54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3001" y="1085793"/>
            <a:ext cx="5271255" cy="707886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כיצד יפנו אליך בבקשה להירשם ולקשר את חשבון </a:t>
            </a:r>
            <a:r>
              <a:rPr lang="he-I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 val="0"/>
              </a:rPr>
              <a:t>Ariba</a:t>
            </a:r>
            <a:r>
              <a:rPr lang="he-I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 שלך עם </a:t>
            </a:r>
            <a:r>
              <a:rPr lang="he-I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 val="0"/>
              </a:rPr>
              <a:t>Royal Philips</a:t>
            </a:r>
            <a:r>
              <a:rPr lang="he-I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? </a:t>
            </a:r>
          </a:p>
          <a:p>
            <a:pPr algn="r" rtl="1">
              <a:buClr>
                <a:srgbClr val="009CDD"/>
              </a:buClr>
              <a:buSzPct val="90000"/>
            </a:pPr>
            <a:r>
              <a:rPr lang="he-IL" sz="11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שתי אפשרויות:</a:t>
            </a:r>
            <a:endParaRPr lang="en-US" sz="1100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412" y="1770868"/>
            <a:ext cx="2725685" cy="2162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r="5505"/>
          <a:stretch/>
        </p:blipFill>
        <p:spPr>
          <a:xfrm>
            <a:off x="8642385" y="4001916"/>
            <a:ext cx="2702407" cy="2019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6340940" y="2058293"/>
            <a:ext cx="2258991" cy="138499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400" dirty="0" smtClean="0">
                <a:latin typeface="+mj-lt"/>
                <a:rtl/>
              </a:rPr>
              <a:t>אתה תקבל</a:t>
            </a:r>
            <a:endParaRPr lang="pl-PL" sz="1400" dirty="0" smtClean="0">
              <a:latin typeface="+mj-lt"/>
            </a:endParaRPr>
          </a:p>
          <a:p>
            <a:pPr algn="r" rtl="1">
              <a:buClr>
                <a:srgbClr val="009CDD"/>
              </a:buClr>
              <a:buSzPct val="90000"/>
            </a:pPr>
            <a:r>
              <a:rPr lang="he-IL" sz="1400" dirty="0" smtClean="0">
                <a:latin typeface="+mj-lt"/>
                <a:rtl/>
              </a:rPr>
              <a:t>הודעת דוא"</a:t>
            </a:r>
            <a:r>
              <a:t/>
            </a:r>
            <a:br/>
            <a:r>
              <a:rPr lang="he-IL" sz="1400" dirty="0" smtClean="0">
                <a:latin typeface="+mj-lt"/>
                <a:rtl/>
              </a:rPr>
              <a:t>לשנוצרה באופן אוטומטי מ-</a:t>
            </a:r>
            <a:r>
              <a:rPr lang="he-IL" sz="1400" dirty="0" smtClean="0">
                <a:latin typeface="+mj-lt"/>
                <a:rtl val="0"/>
              </a:rPr>
              <a:t>SAP Ariba</a:t>
            </a:r>
            <a:r>
              <a:rPr lang="he-IL" sz="1400" dirty="0" smtClean="0">
                <a:latin typeface="+mj-lt"/>
                <a:rtl/>
              </a:rPr>
              <a:t> עם ההזמנה להרשמה. </a:t>
            </a:r>
            <a:r>
              <a:t/>
            </a:r>
            <a:br/>
            <a:r>
              <a:rPr lang="he-IL" sz="1400" dirty="0" smtClean="0">
                <a:latin typeface="+mj-lt"/>
                <a:rtl/>
              </a:rPr>
              <a:t>לחץ על ‘</a:t>
            </a:r>
            <a:r>
              <a:rPr lang="he-IL" sz="1400" dirty="0" smtClean="0">
                <a:latin typeface="+mj-lt"/>
                <a:rtl val="0"/>
              </a:rPr>
              <a:t>Click here</a:t>
            </a:r>
            <a:r>
              <a:rPr lang="he-IL" sz="1400" dirty="0" smtClean="0">
                <a:latin typeface="+mj-lt"/>
                <a:rtl/>
              </a:rPr>
              <a:t>’.</a:t>
            </a:r>
            <a:endParaRPr lang="en-US" sz="14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40940" y="4365130"/>
            <a:ext cx="2258991" cy="138499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400" dirty="0" smtClean="0">
                <a:latin typeface="+mj-lt"/>
                <a:rtl/>
              </a:rPr>
              <a:t>אתה מוזמן להשתתף באירוע בקשה להצעת מחיר </a:t>
            </a:r>
            <a:r>
              <a:rPr lang="he-IL" sz="1400" dirty="0" smtClean="0">
                <a:latin typeface="+mj-lt"/>
                <a:rtl val="0"/>
              </a:rPr>
              <a:t>(RFQ),</a:t>
            </a:r>
            <a:r>
              <a:rPr lang="he-IL" sz="1400" dirty="0" smtClean="0">
                <a:latin typeface="+mj-lt"/>
                <a:rtl/>
              </a:rPr>
              <a:t> תקבל הודעת דוא"ל שנוצרה באופן אוטומטי עם הזמנה. </a:t>
            </a:r>
            <a:r>
              <a:t/>
            </a:r>
            <a:br/>
            <a:r>
              <a:rPr lang="he-IL" sz="1400" dirty="0" smtClean="0">
                <a:latin typeface="+mj-lt"/>
                <a:rtl/>
              </a:rPr>
              <a:t>לחץ על ‘</a:t>
            </a:r>
            <a:r>
              <a:rPr lang="he-IL" sz="1400" dirty="0" smtClean="0">
                <a:latin typeface="+mj-lt"/>
                <a:rtl val="0"/>
              </a:rPr>
              <a:t>view</a:t>
            </a:r>
            <a:r>
              <a:rPr lang="he-IL" sz="1400" dirty="0" smtClean="0">
                <a:latin typeface="+mj-lt"/>
                <a:rtl/>
              </a:rPr>
              <a:t>’ כדי להירשם.</a:t>
            </a:r>
            <a:endParaRPr lang="pl-PL" sz="1400" dirty="0" smtClean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66298" y="3717040"/>
            <a:ext cx="2258991" cy="307777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400" dirty="0" smtClean="0">
                <a:latin typeface="+mj-lt"/>
                <a:rtl/>
              </a:rPr>
              <a:t>או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3085" y="6119800"/>
            <a:ext cx="5260816" cy="230832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lvl="0" algn="r" rtl="1">
              <a:buClr>
                <a:srgbClr val="009CDD"/>
              </a:buClr>
              <a:buSzPct val="90000"/>
              <a:defRPr/>
            </a:pPr>
            <a:r>
              <a:rPr kumimoji="0" lang="he-IL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rtl/>
              </a:rPr>
              <a:t>*אם לא קיבלת את הודעת ההזנה</a:t>
            </a:r>
            <a:r>
              <a:rPr kumimoji="0" lang="he-IL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rtl val="0"/>
              </a:rPr>
              <a:t>,</a:t>
            </a:r>
            <a:r>
              <a:rPr kumimoji="0" lang="he-IL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rtl/>
              </a:rPr>
              <a:t> פנה לכתובת </a:t>
            </a:r>
            <a:r>
              <a:rPr kumimoji="0" lang="he-IL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rtl val="0"/>
              </a:rPr>
              <a:t>A</a:t>
            </a:r>
            <a:r>
              <a:rPr lang="he-IL" sz="900" b="1" dirty="0" smtClean="0">
                <a:solidFill>
                  <a:srgbClr val="00B050"/>
                </a:solidFill>
                <a:latin typeface="Calibri"/>
                <a:rtl val="0"/>
              </a:rPr>
              <a:t>ribaGuidedBuying.Suppliers@philips.com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10041376" y="1767927"/>
            <a:ext cx="1462525" cy="940973"/>
          </a:xfrm>
          <a:prstGeom prst="wedgeRectCallout">
            <a:avLst>
              <a:gd name="adj1" fmla="val -91529"/>
              <a:gd name="adj2" fmla="val 5656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לפני פתיחת הקישור</a:t>
            </a: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 val="0"/>
              </a:rPr>
              <a:t>,</a:t>
            </a: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 הקפד להשתמש בדפדפן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 המומלץ (עיין כאן: 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hlinkClick r:id="rId6"/>
                <a:rtl/>
              </a:rPr>
              <a:t>קישור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)</a:t>
            </a:r>
            <a:endParaRPr kumimoji="0" lang="pl-PL" sz="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10169568" y="3446737"/>
            <a:ext cx="1732048" cy="1331247"/>
          </a:xfrm>
          <a:prstGeom prst="wedgeRectCallout">
            <a:avLst>
              <a:gd name="adj1" fmla="val -91529"/>
              <a:gd name="adj2" fmla="val 6177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בעת פתיחת הקישור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 val="0"/>
              </a:rPr>
              <a:t>,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 הקפד לסיים את ההרשמה בהפעלה אחת. פתיחה מחדש של הקישור עלולה להוביל לשגיאה בדפדפן – במקרה זה </a:t>
            </a:r>
            <a:r>
              <a:rPr lang="he-IL" sz="900" dirty="0">
                <a:solidFill>
                  <a:srgbClr val="FFFFFF"/>
                </a:solidFill>
                <a:rtl/>
              </a:rPr>
              <a:t>נסה למחוק את היסטוריית הדפדפן</a:t>
            </a:r>
            <a:r>
              <a:t/>
            </a:r>
            <a:br/>
            <a:r>
              <a:rPr lang="he-IL" sz="900" dirty="0">
                <a:solidFill>
                  <a:srgbClr val="FFFFFF"/>
                </a:solidFill>
                <a:rtl/>
              </a:rPr>
              <a:t>(עיין כאן: </a:t>
            </a:r>
            <a:r>
              <a:rPr lang="he-IL" sz="900" dirty="0">
                <a:solidFill>
                  <a:srgbClr val="FFFFFF"/>
                </a:solidFill>
                <a:hlinkClick r:id="rId7"/>
                <a:rtl/>
              </a:rPr>
              <a:t>קישור</a:t>
            </a:r>
            <a:r>
              <a:rPr lang="he-IL" sz="900" dirty="0" smtClean="0">
                <a:solidFill>
                  <a:srgbClr val="FFFFFF"/>
                </a:solidFill>
                <a:rtl/>
              </a:rPr>
              <a:t>) או 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פנה לתמיכה בלקוחות של 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 val="0"/>
              </a:rPr>
              <a:t>SAP Ariba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 דרך מרכז העזרה.</a:t>
            </a:r>
            <a:endParaRPr kumimoji="0" lang="pl-PL" sz="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7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92605" y="1013671"/>
            <a:ext cx="5260696" cy="26611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745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14681" y="917825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1A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16156" y="4000979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745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6156" y="979355"/>
            <a:ext cx="5259194" cy="26365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745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7095" y="383783"/>
            <a:ext cx="10070928" cy="512797"/>
          </a:xfrm>
        </p:spPr>
        <p:txBody>
          <a:bodyPr lIns="0" tIns="0" rIns="0" bIns="0" rtlCol="1"/>
          <a:lstStyle/>
          <a:p>
            <a:pPr rtl="1"/>
            <a:r>
              <a:rPr lang="he-IL" sz="2400" b="1" dirty="0" smtClean="0">
                <a:rtl val="0"/>
              </a:rPr>
              <a:t>QRC</a:t>
            </a:r>
            <a:r>
              <a:rPr lang="en-US" sz="2400" b="1" dirty="0" smtClean="0">
                <a:rtl val="0"/>
              </a:rPr>
              <a:t> 2</a:t>
            </a:r>
            <a:r>
              <a:rPr lang="he-IL" sz="2400" b="1" dirty="0" smtClean="0">
                <a:rtl/>
              </a:rPr>
              <a:t>: קישור החשבון הנוכחי שלך ב-</a:t>
            </a:r>
            <a:r>
              <a:rPr lang="he-IL" sz="2400" b="1" dirty="0" smtClean="0">
                <a:rtl val="0"/>
              </a:rPr>
              <a:t>Ariba</a:t>
            </a:r>
            <a:r>
              <a:rPr lang="he-IL" sz="2400" b="1" dirty="0" smtClean="0">
                <a:rtl/>
              </a:rPr>
              <a:t> ל-</a:t>
            </a:r>
            <a:r>
              <a:rPr lang="he-IL" sz="2400" b="1" dirty="0" smtClean="0">
                <a:rtl val="0"/>
              </a:rPr>
              <a:t>Royal Philips</a:t>
            </a:r>
            <a:endParaRPr lang="pl-PL" sz="2400" b="1" dirty="0"/>
          </a:p>
          <a:p>
            <a:pPr rtl="1"/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402" y="1268699"/>
            <a:ext cx="3137768" cy="2215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454719" y="2038903"/>
            <a:ext cx="914400" cy="914400"/>
          </a:xfrm>
          <a:prstGeom prst="rect">
            <a:avLst/>
          </a:prstGeom>
        </p:spPr>
        <p:txBody>
          <a:bodyPr vert="horz" wrap="none" lIns="0" tIns="0" rIns="0" bIns="0" spcCol="385658" rtlCol="1">
            <a:no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0849" y="836640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>
              <a:defRPr/>
            </a:pPr>
            <a:r>
              <a:rPr lang="en-US" sz="1400" dirty="0">
                <a:solidFill>
                  <a:srgbClr val="FFFFFF"/>
                </a:solidFill>
                <a:latin typeface="Calibri"/>
                <a:rtl val="0"/>
              </a:rPr>
              <a:t>1B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51762" y="954174"/>
            <a:ext cx="5025090" cy="101566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פתח הודעת דוא"ל שנוצרה באופן אוטומטי עם  הזמנה לאירוע ולחץ על "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 val="0"/>
              </a:rPr>
              <a:t>View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"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r>
              <a:t/>
            </a:r>
            <a:br/>
            <a:r>
              <a:t/>
            </a:r>
            <a:br/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61220" y="1619932"/>
            <a:ext cx="586892" cy="5852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או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20324" y="2320731"/>
            <a:ext cx="277024" cy="247039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238" y="3981691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745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3213" y="3830124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90849" y="3886841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263739" y="3609420"/>
            <a:ext cx="0" cy="37787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6333876" y="679742"/>
            <a:ext cx="385709" cy="6257979"/>
          </a:xfrm>
          <a:prstGeom prst="bent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ular Callout 44"/>
          <p:cNvSpPr/>
          <p:nvPr/>
        </p:nvSpPr>
        <p:spPr>
          <a:xfrm>
            <a:off x="6690693" y="2091887"/>
            <a:ext cx="1732048" cy="1097403"/>
          </a:xfrm>
          <a:prstGeom prst="wedgeRectCallout">
            <a:avLst>
              <a:gd name="adj1" fmla="val 77849"/>
              <a:gd name="adj2" fmla="val 452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אם יש לך שאלות בנוגע למענה לבקשה להצעת מחיר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(RFQ),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 עבור </a:t>
            </a:r>
            <a:r>
              <a:rPr lang="he-IL" sz="1200" dirty="0" smtClean="0">
                <a:solidFill>
                  <a:srgbClr val="FFFFFF"/>
                </a:solidFill>
                <a:rtl/>
              </a:rPr>
              <a:t>אל </a:t>
            </a:r>
            <a:r>
              <a:rPr lang="he-IL" sz="1200" b="1" i="1" dirty="0" smtClean="0">
                <a:solidFill>
                  <a:srgbClr val="FFFFFF"/>
                </a:solidFill>
                <a:rtl/>
              </a:rPr>
              <a:t>”</a:t>
            </a:r>
            <a:r>
              <a:rPr lang="en-US" sz="1200" b="1" i="1" dirty="0" smtClean="0">
                <a:solidFill>
                  <a:srgbClr val="FFFFFF"/>
                </a:solidFill>
                <a:rtl val="0"/>
              </a:rPr>
              <a:t>QRC 5</a:t>
            </a:r>
            <a:r>
              <a:rPr kumimoji="0" lang="he-IL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: כיצד להשיב לבקשה להצעת מחיר </a:t>
            </a:r>
            <a:r>
              <a:rPr kumimoji="0" lang="he-IL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 val="0"/>
              </a:rPr>
              <a:t>(RFQ)</a:t>
            </a:r>
            <a:r>
              <a:rPr kumimoji="0" lang="he-IL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”</a:t>
            </a:r>
            <a:endParaRPr kumimoji="0" lang="pl-PL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30" y="1319747"/>
            <a:ext cx="2778262" cy="2209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Rectangle 46"/>
          <p:cNvSpPr/>
          <p:nvPr/>
        </p:nvSpPr>
        <p:spPr>
          <a:xfrm>
            <a:off x="647258" y="980660"/>
            <a:ext cx="4936734" cy="677108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פתח הודעת דוא"ל שנוצרהבאופן אוטומטי עם הזמנה ולחץ על "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 val="0"/>
              </a:rPr>
              <a:t>click here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"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63356" y="2463684"/>
            <a:ext cx="396411" cy="16626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0036" y="3978872"/>
            <a:ext cx="4936734" cy="49244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היכנ ס באמצעות האישורים שלך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745" y="4225400"/>
            <a:ext cx="2618365" cy="2348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Rectangular Callout 50"/>
          <p:cNvSpPr/>
          <p:nvPr/>
        </p:nvSpPr>
        <p:spPr>
          <a:xfrm>
            <a:off x="4103705" y="4380415"/>
            <a:ext cx="1583545" cy="969890"/>
          </a:xfrm>
          <a:prstGeom prst="wedgeRectCallout">
            <a:avLst>
              <a:gd name="adj1" fmla="val -66620"/>
              <a:gd name="adj2" fmla="val -57335"/>
            </a:avLst>
          </a:prstGeom>
          <a:solidFill>
            <a:srgbClr val="C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אם אתה נתקל בבעיות במהלך ההרשמה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,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 ניתן לעבור למרכז העזרה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76927" y="4221110"/>
            <a:ext cx="556614" cy="135548"/>
          </a:xfrm>
          <a:prstGeom prst="rect">
            <a:avLst/>
          </a:prstGeom>
          <a:solidFill>
            <a:srgbClr val="C00000">
              <a:alpha val="47059"/>
            </a:srgbClr>
          </a:solidFill>
          <a:ln>
            <a:solidFill>
              <a:srgbClr val="C00000">
                <a:alpha val="27843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מרכז העזרה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72" y="4723605"/>
            <a:ext cx="5019068" cy="1384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Rectangle 53"/>
          <p:cNvSpPr/>
          <p:nvPr/>
        </p:nvSpPr>
        <p:spPr>
          <a:xfrm>
            <a:off x="6719528" y="4001586"/>
            <a:ext cx="5025090" cy="276999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החשבון שלך מקושר כעת ל-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 val="0"/>
              </a:rPr>
              <a:t>Royal Philips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cxnSp>
        <p:nvCxnSpPr>
          <p:cNvPr id="55" name="Straight Arrow Connector 54"/>
          <p:cNvCxnSpPr>
            <a:stCxn id="28" idx="3"/>
            <a:endCxn id="29" idx="1"/>
          </p:cNvCxnSpPr>
          <p:nvPr/>
        </p:nvCxnSpPr>
        <p:spPr>
          <a:xfrm>
            <a:off x="5762432" y="5325160"/>
            <a:ext cx="753724" cy="192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1130026" y="4727163"/>
            <a:ext cx="556614" cy="142037"/>
          </a:xfrm>
          <a:prstGeom prst="rect">
            <a:avLst/>
          </a:prstGeom>
          <a:solidFill>
            <a:srgbClr val="C00000">
              <a:alpha val="47059"/>
            </a:srgbClr>
          </a:solidFill>
          <a:ln>
            <a:solidFill>
              <a:srgbClr val="C00000">
                <a:alpha val="27843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מרכז העזרה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ular Callout 56"/>
          <p:cNvSpPr/>
          <p:nvPr/>
        </p:nvSpPr>
        <p:spPr>
          <a:xfrm>
            <a:off x="9520208" y="6013303"/>
            <a:ext cx="1895349" cy="575157"/>
          </a:xfrm>
          <a:prstGeom prst="wedgeRectCallout">
            <a:avLst>
              <a:gd name="adj1" fmla="val 46703"/>
              <a:gd name="adj2" fmla="val -235593"/>
            </a:avLst>
          </a:prstGeom>
          <a:solidFill>
            <a:srgbClr val="C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אם אתה נתקל בבעיות במהלך ההרשמה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,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 ניתן לעבור למרכז העזרה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3856110" y="2224450"/>
            <a:ext cx="1785364" cy="1185815"/>
          </a:xfrm>
          <a:prstGeom prst="wedgeRectCallout">
            <a:avLst>
              <a:gd name="adj1" fmla="val -93770"/>
              <a:gd name="adj2" fmla="val 3397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בעת פתיחת הקישור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 val="0"/>
              </a:rPr>
              <a:t>,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 הקפד לסיים את ההרשמה בהפעלה אחת. פתיחה מחדש של הקישור עלולה להוביל לשגיאה בדפדפן – במקרה זה </a:t>
            </a:r>
            <a:r>
              <a:rPr lang="he-IL" sz="900" dirty="0">
                <a:solidFill>
                  <a:srgbClr val="FFFFFF"/>
                </a:solidFill>
                <a:rtl/>
              </a:rPr>
              <a:t>נסה למחוק את היסטוריית הדפדפן (עיין כאן: </a:t>
            </a:r>
            <a:r>
              <a:rPr lang="he-IL" sz="900" dirty="0">
                <a:solidFill>
                  <a:srgbClr val="FFFFFF"/>
                </a:solidFill>
                <a:hlinkClick r:id="rId6"/>
                <a:rtl/>
              </a:rPr>
              <a:t>קישור</a:t>
            </a:r>
            <a:r>
              <a:rPr lang="he-IL" sz="900" dirty="0" smtClean="0">
                <a:solidFill>
                  <a:srgbClr val="FFFFFF"/>
                </a:solidFill>
                <a:rtl/>
              </a:rPr>
              <a:t>) או 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פנה לתמיכה בלקוחות של 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 val="0"/>
              </a:rPr>
              <a:t>SAP Ariba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 דרך מרכז העזרה.</a:t>
            </a:r>
            <a:endParaRPr kumimoji="0" lang="pl-PL" sz="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Rectangular Callout 35"/>
          <p:cNvSpPr/>
          <p:nvPr/>
        </p:nvSpPr>
        <p:spPr>
          <a:xfrm>
            <a:off x="3867994" y="1315551"/>
            <a:ext cx="1773480" cy="850353"/>
          </a:xfrm>
          <a:prstGeom prst="wedgeRectCallout">
            <a:avLst>
              <a:gd name="adj1" fmla="val -91529"/>
              <a:gd name="adj2" fmla="val 5656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לפני פתיחת הקישור</a:t>
            </a: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 val="0"/>
              </a:rPr>
              <a:t>,</a:t>
            </a: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 הקפד להשתמש בדפדפן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 המומלץ (עיין כאן: 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hlinkClick r:id="rId7"/>
                <a:rtl/>
              </a:rPr>
              <a:t>קישור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).</a:t>
            </a:r>
            <a:endParaRPr kumimoji="0" lang="pl-PL" sz="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9712" y="5133120"/>
            <a:ext cx="921615" cy="3121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6920" y="5300941"/>
            <a:ext cx="475501" cy="712362"/>
          </a:xfrm>
          <a:prstGeom prst="rect">
            <a:avLst/>
          </a:prstGeom>
        </p:spPr>
      </p:pic>
      <p:sp>
        <p:nvSpPr>
          <p:cNvPr id="41" name="Rectangular Callout 40"/>
          <p:cNvSpPr/>
          <p:nvPr/>
        </p:nvSpPr>
        <p:spPr>
          <a:xfrm>
            <a:off x="4089629" y="5526619"/>
            <a:ext cx="1606382" cy="850353"/>
          </a:xfrm>
          <a:prstGeom prst="wedgeRectCallout">
            <a:avLst>
              <a:gd name="adj1" fmla="val -91529"/>
              <a:gd name="adj2" fmla="val 5656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אם שכחת את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 שם המשתמש והסיסמה הקיימים שלך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 val="0"/>
              </a:rPr>
              <a:t>,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 תוכל לעבור אל 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hlinkClick r:id="rId10"/>
                <a:rtl/>
              </a:rPr>
              <a:t>דף הכניסה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 ולמצוא הנחיות 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hlinkClick r:id="rId11"/>
                <a:rtl/>
              </a:rPr>
              <a:t>כאן</a:t>
            </a:r>
            <a:endParaRPr kumimoji="0" lang="pl-PL" sz="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4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92605" y="1013671"/>
            <a:ext cx="5260696" cy="26611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7453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7" dirty="0">
                <a:solidFill>
                  <a:srgbClr val="FFFFFF"/>
                </a:solidFill>
                <a:rtl val="0"/>
              </a:rPr>
              <a:t>https://service.ariba.com/Supplier.aw/128579051/aw?awh=r&amp;awssk=vUlMjOat&amp;dard=1</a:t>
            </a:r>
            <a:endParaRPr kumimoji="0" lang="en-US" sz="239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14681" y="917825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1A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16156" y="4000979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745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6156" y="979355"/>
            <a:ext cx="5259194" cy="26365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745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7095" y="383783"/>
            <a:ext cx="10070928" cy="512797"/>
          </a:xfrm>
        </p:spPr>
        <p:txBody>
          <a:bodyPr lIns="0" tIns="0" rIns="0" bIns="0" rtlCol="1"/>
          <a:lstStyle/>
          <a:p>
            <a:pPr rtl="1"/>
            <a:r>
              <a:rPr lang="he-IL" sz="2400" b="1" dirty="0" smtClean="0">
                <a:rtl val="0"/>
              </a:rPr>
              <a:t>QRC</a:t>
            </a:r>
            <a:r>
              <a:rPr lang="en-US" sz="2400" b="1" dirty="0" smtClean="0">
                <a:rtl val="0"/>
              </a:rPr>
              <a:t> 3</a:t>
            </a:r>
            <a:r>
              <a:rPr lang="he-IL" sz="2400" b="1" dirty="0" smtClean="0">
                <a:rtl/>
              </a:rPr>
              <a:t>: הרשמה ל-</a:t>
            </a:r>
            <a:r>
              <a:rPr lang="he-IL" sz="2400" b="1" dirty="0" smtClean="0">
                <a:rtl val="0"/>
              </a:rPr>
              <a:t>Ariba Network</a:t>
            </a:r>
          </a:p>
          <a:p>
            <a:pPr rtl="1"/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402" y="1268699"/>
            <a:ext cx="3137768" cy="2215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454719" y="2038903"/>
            <a:ext cx="914400" cy="914400"/>
          </a:xfrm>
          <a:prstGeom prst="rect">
            <a:avLst/>
          </a:prstGeom>
        </p:spPr>
        <p:txBody>
          <a:bodyPr vert="horz" wrap="none" lIns="0" tIns="0" rIns="0" bIns="0" spcCol="385658" rtlCol="1">
            <a:no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0849" y="836640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>
              <a:defRPr/>
            </a:pPr>
            <a:r>
              <a:rPr lang="en-US" sz="1400" dirty="0">
                <a:solidFill>
                  <a:srgbClr val="FFFFFF"/>
                </a:solidFill>
                <a:latin typeface="Calibri"/>
                <a:rtl val="0"/>
              </a:rPr>
              <a:t>1B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51762" y="954174"/>
            <a:ext cx="5025090" cy="101566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פתח הודעת דוא"ל שנוצרה באופן אוטומטי עם  הזמנה לאירוע ולחץ על "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 val="0"/>
              </a:rPr>
              <a:t>View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"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r>
              <a:t/>
            </a:r>
            <a:br/>
            <a:r>
              <a:t/>
            </a:r>
            <a:br/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61220" y="1619932"/>
            <a:ext cx="586892" cy="5852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או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20324" y="2320731"/>
            <a:ext cx="277024" cy="247039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238" y="3981691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745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3213" y="3830124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90849" y="3886841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263739" y="3609420"/>
            <a:ext cx="0" cy="37787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6333876" y="679742"/>
            <a:ext cx="385709" cy="6257979"/>
          </a:xfrm>
          <a:prstGeom prst="bent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ular Callout 44"/>
          <p:cNvSpPr/>
          <p:nvPr/>
        </p:nvSpPr>
        <p:spPr>
          <a:xfrm>
            <a:off x="6690693" y="2091887"/>
            <a:ext cx="1732048" cy="1097403"/>
          </a:xfrm>
          <a:prstGeom prst="wedgeRectCallout">
            <a:avLst>
              <a:gd name="adj1" fmla="val 77849"/>
              <a:gd name="adj2" fmla="val 452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אם יש לך שאלות בנוגע למענה לבקשה להצעת מחיר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(RFQ),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 עבור </a:t>
            </a:r>
            <a:r>
              <a:rPr lang="he-IL" sz="1200" dirty="0" smtClean="0">
                <a:solidFill>
                  <a:srgbClr val="FFFFFF"/>
                </a:solidFill>
                <a:rtl/>
              </a:rPr>
              <a:t>אל </a:t>
            </a:r>
            <a:r>
              <a:rPr lang="he-IL" sz="1200" b="1" i="1" dirty="0" smtClean="0">
                <a:solidFill>
                  <a:srgbClr val="FFFFFF"/>
                </a:solidFill>
                <a:rtl/>
              </a:rPr>
              <a:t>”</a:t>
            </a:r>
            <a:r>
              <a:rPr lang="en-US" sz="1200" b="1" i="1" dirty="0" smtClean="0">
                <a:solidFill>
                  <a:srgbClr val="FFFFFF"/>
                </a:solidFill>
                <a:rtl val="0"/>
              </a:rPr>
              <a:t>QRC 5</a:t>
            </a:r>
            <a:r>
              <a:rPr kumimoji="0" lang="he-IL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: כיצד להשיב לבקשה להצעת מחיר </a:t>
            </a:r>
            <a:r>
              <a:rPr kumimoji="0" lang="he-IL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 val="0"/>
              </a:rPr>
              <a:t>(RFQ)</a:t>
            </a:r>
            <a:r>
              <a:rPr kumimoji="0" lang="he-IL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”</a:t>
            </a:r>
            <a:endParaRPr kumimoji="0" lang="pl-PL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30" y="1319747"/>
            <a:ext cx="2778262" cy="2209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Rectangle 46"/>
          <p:cNvSpPr/>
          <p:nvPr/>
        </p:nvSpPr>
        <p:spPr>
          <a:xfrm>
            <a:off x="647258" y="980660"/>
            <a:ext cx="4936734" cy="677108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פתח הודעת דוא"ל שנוצרהבאופן אוטומטי עם הזמנה ולחץ על "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 val="0"/>
              </a:rPr>
              <a:t>click here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"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63356" y="2463684"/>
            <a:ext cx="396411" cy="16626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32549" y="4467274"/>
            <a:ext cx="556614" cy="135548"/>
          </a:xfrm>
          <a:prstGeom prst="rect">
            <a:avLst/>
          </a:prstGeom>
          <a:solidFill>
            <a:srgbClr val="C00000">
              <a:alpha val="47059"/>
            </a:srgbClr>
          </a:solidFill>
          <a:ln>
            <a:solidFill>
              <a:srgbClr val="C00000">
                <a:alpha val="27843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מרכז העזרה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546402" y="5325160"/>
            <a:ext cx="897744" cy="192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87312" y="3987642"/>
            <a:ext cx="5025090" cy="46166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לחץ על „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 val="0"/>
              </a:rPr>
              <a:t>Sign Up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” והשלם את ההרשמה לחשבון משתמש ב-</a:t>
            </a: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 val="0"/>
              </a:rPr>
              <a:t>Ariba Commerce Cloud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36" y="4290471"/>
            <a:ext cx="2523347" cy="2263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Rectangular Callout 50"/>
          <p:cNvSpPr/>
          <p:nvPr/>
        </p:nvSpPr>
        <p:spPr>
          <a:xfrm>
            <a:off x="4270199" y="5614167"/>
            <a:ext cx="1385803" cy="969890"/>
          </a:xfrm>
          <a:prstGeom prst="wedgeRectCallout">
            <a:avLst>
              <a:gd name="adj1" fmla="val -74115"/>
              <a:gd name="adj2" fmla="val -169058"/>
            </a:avLst>
          </a:prstGeom>
          <a:solidFill>
            <a:srgbClr val="C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אם אתה נתקל בבעיות במהלך ההרשמה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,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 ניתן לעבור למרכז העזרה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67712" y="4262481"/>
            <a:ext cx="556614" cy="135548"/>
          </a:xfrm>
          <a:prstGeom prst="rect">
            <a:avLst/>
          </a:prstGeom>
          <a:solidFill>
            <a:srgbClr val="C00000">
              <a:alpha val="47059"/>
            </a:srgbClr>
          </a:solidFill>
          <a:ln>
            <a:solidFill>
              <a:srgbClr val="C00000">
                <a:alpha val="27843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מרכז העזרה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506" y="4258292"/>
            <a:ext cx="4770781" cy="2288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8" name="Rectangle 57"/>
          <p:cNvSpPr/>
          <p:nvPr/>
        </p:nvSpPr>
        <p:spPr>
          <a:xfrm>
            <a:off x="6827960" y="4001586"/>
            <a:ext cx="5025090" cy="276999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CDD"/>
              </a:buClr>
              <a:buSzPct val="90000"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8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rtl/>
              </a:rPr>
              <a:t>השלם את המידע הבסיסי עבור החברה שלך ואת פרטי חשבון המשתמש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88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841596" y="4938571"/>
            <a:ext cx="1742115" cy="80903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>
                <a:solidFill>
                  <a:srgbClr val="FFFFFF"/>
                </a:solidFill>
                <a:latin typeface="Calibri"/>
                <a:rtl/>
              </a:rPr>
              <a:t>לאחר לחיצה על „</a:t>
            </a:r>
            <a:r>
              <a:rPr lang="he-IL" sz="1200" dirty="0">
                <a:solidFill>
                  <a:srgbClr val="FFFFFF"/>
                </a:solidFill>
                <a:latin typeface="Calibri"/>
                <a:rtl val="0"/>
              </a:rPr>
              <a:t>submit”,</a:t>
            </a:r>
            <a:r>
              <a:rPr lang="he-IL" sz="1200" dirty="0">
                <a:solidFill>
                  <a:srgbClr val="FFFFFF"/>
                </a:solidFill>
                <a:latin typeface="Calibri"/>
                <a:rtl/>
              </a:rPr>
              <a:t> החשבון שלך נוצר ומקושר עם </a:t>
            </a:r>
            <a:r>
              <a:rPr lang="he-IL" sz="1200" dirty="0">
                <a:solidFill>
                  <a:srgbClr val="FFFFFF"/>
                </a:solidFill>
                <a:latin typeface="Calibri"/>
                <a:rtl val="0"/>
              </a:rPr>
              <a:t>Royal Philips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Rectangular Callout 59"/>
          <p:cNvSpPr/>
          <p:nvPr/>
        </p:nvSpPr>
        <p:spPr>
          <a:xfrm>
            <a:off x="8299127" y="4363963"/>
            <a:ext cx="1371940" cy="1036599"/>
          </a:xfrm>
          <a:prstGeom prst="wedgeRectCallout">
            <a:avLst>
              <a:gd name="adj1" fmla="val 147912"/>
              <a:gd name="adj2" fmla="val -48086"/>
            </a:avLst>
          </a:prstGeom>
          <a:solidFill>
            <a:srgbClr val="C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אם אתה נתקל בבעיות במהלך ההרשמה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,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 ניתן לעבור למרכז העזרה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057677" y="4250701"/>
            <a:ext cx="540735" cy="143285"/>
          </a:xfrm>
          <a:prstGeom prst="rect">
            <a:avLst/>
          </a:prstGeom>
          <a:solidFill>
            <a:srgbClr val="C00000">
              <a:alpha val="47059"/>
            </a:srgbClr>
          </a:solidFill>
          <a:ln>
            <a:solidFill>
              <a:srgbClr val="C00000">
                <a:alpha val="27843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מרכז העזרה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921" y="4967047"/>
            <a:ext cx="956433" cy="3366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1941" y="5232456"/>
            <a:ext cx="534670" cy="801004"/>
          </a:xfrm>
          <a:prstGeom prst="rect">
            <a:avLst/>
          </a:prstGeom>
        </p:spPr>
      </p:pic>
      <p:sp>
        <p:nvSpPr>
          <p:cNvPr id="38" name="Rectangular Callout 37"/>
          <p:cNvSpPr/>
          <p:nvPr/>
        </p:nvSpPr>
        <p:spPr>
          <a:xfrm>
            <a:off x="8762522" y="5842587"/>
            <a:ext cx="1430110" cy="562726"/>
          </a:xfrm>
          <a:prstGeom prst="wedgeRectCallout">
            <a:avLst>
              <a:gd name="adj1" fmla="val -96429"/>
              <a:gd name="adj2" fmla="val -4730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he-IL" sz="900" dirty="0">
                <a:solidFill>
                  <a:srgbClr val="FFFFFF"/>
                </a:solidFill>
                <a:rtl/>
              </a:rPr>
              <a:t>רק השדות המסומנים בכוכבי</a:t>
            </a:r>
            <a:r>
              <a:rPr lang="he-IL" sz="900" dirty="0" smtClean="0">
                <a:solidFill>
                  <a:srgbClr val="FFFFFF"/>
                </a:solidFill>
                <a:rtl/>
              </a:rPr>
              <a:t>ת </a:t>
            </a:r>
            <a:r>
              <a:rPr lang="he-IL" sz="900" dirty="0" smtClean="0">
                <a:solidFill>
                  <a:srgbClr val="FFFFFF"/>
                </a:solidFill>
                <a:rtl val="0"/>
              </a:rPr>
              <a:t>(*)</a:t>
            </a:r>
            <a:r>
              <a:rPr lang="he-IL" sz="900" dirty="0" smtClean="0">
                <a:solidFill>
                  <a:srgbClr val="FFFFFF"/>
                </a:solidFill>
                <a:rtl/>
              </a:rPr>
              <a:t> הם שדות חובה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3856110" y="2224450"/>
            <a:ext cx="1785364" cy="1185815"/>
          </a:xfrm>
          <a:prstGeom prst="wedgeRectCallout">
            <a:avLst>
              <a:gd name="adj1" fmla="val -93770"/>
              <a:gd name="adj2" fmla="val 3397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בעת פתיחת הקישור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 val="0"/>
              </a:rPr>
              <a:t>,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 הקפד לסיים את ההרשמה בהפעלה אחת. פתיחה מחדש של הקישור עלולה להוביל לשגיאה בדפדפן – במקרה זה </a:t>
            </a:r>
            <a:r>
              <a:rPr lang="he-IL" sz="900" dirty="0">
                <a:solidFill>
                  <a:srgbClr val="FFFFFF"/>
                </a:solidFill>
                <a:rtl/>
              </a:rPr>
              <a:t>נסה למחוק את היסטוריית הדפדפן (עיין כאן: </a:t>
            </a:r>
            <a:r>
              <a:rPr lang="he-IL" sz="900" dirty="0">
                <a:solidFill>
                  <a:srgbClr val="FFFFFF"/>
                </a:solidFill>
                <a:hlinkClick r:id="rId8"/>
                <a:rtl/>
              </a:rPr>
              <a:t>קישור</a:t>
            </a:r>
            <a:r>
              <a:rPr lang="he-IL" sz="900" dirty="0" smtClean="0">
                <a:solidFill>
                  <a:srgbClr val="FFFFFF"/>
                </a:solidFill>
                <a:rtl/>
              </a:rPr>
              <a:t>) או 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פנה לתמיכה בלקוחות של 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 val="0"/>
              </a:rPr>
              <a:t>SAP Ariba</a:t>
            </a:r>
            <a:r>
              <a:rPr lang="he-IL" sz="900" dirty="0" smtClean="0">
                <a:solidFill>
                  <a:srgbClr val="FFFFFF"/>
                </a:solidFill>
                <a:latin typeface="Calibri"/>
                <a:rtl/>
              </a:rPr>
              <a:t> דרך מרכז העזרה.</a:t>
            </a:r>
            <a:endParaRPr kumimoji="0" lang="pl-PL" sz="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3867994" y="1315551"/>
            <a:ext cx="1773480" cy="850353"/>
          </a:xfrm>
          <a:prstGeom prst="wedgeRectCallout">
            <a:avLst>
              <a:gd name="adj1" fmla="val -91529"/>
              <a:gd name="adj2" fmla="val 5656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לפני פתיחת הקישור</a:t>
            </a: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 val="0"/>
              </a:rPr>
              <a:t>,</a:t>
            </a: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 הקפד להשתמש בדפדפן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 המומלץ (עיין כאן: 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hlinkClick r:id="rId9"/>
                <a:rtl/>
              </a:rPr>
              <a:t>קישור</a:t>
            </a:r>
            <a:r>
              <a:rPr kumimoji="0" lang="he-IL" sz="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rtl/>
              </a:rPr>
              <a:t>).</a:t>
            </a:r>
            <a:endParaRPr kumimoji="0" lang="pl-PL" sz="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1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rtlCol="1"/>
          <a:lstStyle/>
          <a:p>
            <a:pPr rtl="1"/>
            <a:r>
              <a:rPr lang="he-IL" sz="2800" b="1" dirty="0" smtClean="0">
                <a:rtl val="0"/>
              </a:rPr>
              <a:t>QRC</a:t>
            </a:r>
            <a:r>
              <a:rPr lang="en-US" sz="2800" b="1" dirty="0" smtClean="0">
                <a:rtl val="0"/>
              </a:rPr>
              <a:t> 4</a:t>
            </a:r>
            <a:r>
              <a:rPr lang="he-IL" sz="2800" b="1" dirty="0" smtClean="0">
                <a:rtl/>
              </a:rPr>
              <a:t>: פנייה לעזרה בנושא </a:t>
            </a:r>
            <a:r>
              <a:rPr lang="he-IL" sz="2800" b="1" dirty="0" smtClean="0">
                <a:rtl val="0"/>
              </a:rPr>
              <a:t>Ariba Guided Buying</a:t>
            </a:r>
            <a:r>
              <a:rPr lang="he-IL" sz="2800" b="1" dirty="0" smtClean="0">
                <a:rtl/>
              </a:rPr>
              <a:t>‏ </a:t>
            </a:r>
            <a:r>
              <a:rPr lang="en-US" sz="2800" b="1" dirty="0" smtClean="0">
                <a:rtl val="0"/>
              </a:rPr>
              <a:t>(1/2)</a:t>
            </a:r>
            <a:endParaRPr lang="en-US" sz="2800" b="1" dirty="0"/>
          </a:p>
          <a:p>
            <a:pPr rtl="1"/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15302" y="1406926"/>
            <a:ext cx="10755577" cy="4598880"/>
            <a:chOff x="533400" y="1573481"/>
            <a:chExt cx="8077200" cy="3599636"/>
          </a:xfrm>
        </p:grpSpPr>
        <p:grpSp>
          <p:nvGrpSpPr>
            <p:cNvPr id="6" name="Group 5"/>
            <p:cNvGrpSpPr/>
            <p:nvPr/>
          </p:nvGrpSpPr>
          <p:grpSpPr>
            <a:xfrm>
              <a:off x="533400" y="1573481"/>
              <a:ext cx="2514600" cy="3599636"/>
              <a:chOff x="685800" y="1573481"/>
              <a:chExt cx="2514600" cy="359963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85800" y="1573481"/>
                <a:ext cx="2514600" cy="359963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marL="171359" indent="-171359"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marL="171359" indent="-171359"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marL="171359" indent="-171359"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marL="171359" indent="-171359"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marL="171359" indent="-171359"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1865" b="1" dirty="0">
                  <a:solidFill>
                    <a:schemeClr val="bg1"/>
                  </a:solidFill>
                </a:endParaRPr>
              </a:p>
              <a:p>
                <a:pPr marL="171359" indent="-171359"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1865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02112" y="2832806"/>
                <a:ext cx="1892727" cy="2070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spcCol="432000" rtlCol="1" anchor="t">
                <a:noAutofit/>
              </a:bodyPr>
              <a:lstStyle/>
              <a:p>
                <a:pPr algn="ctr" rtl="1"/>
                <a:r>
                  <a:rPr lang="he-IL" sz="2130" b="1" dirty="0" smtClean="0">
                    <a:solidFill>
                      <a:schemeClr val="bg1"/>
                    </a:solidFill>
                    <a:latin typeface="+mj-lt"/>
                    <a:rtl/>
                  </a:rPr>
                  <a:t>תמיכה בלקוחות עבור </a:t>
                </a:r>
                <a:r>
                  <a:rPr lang="he-IL" sz="2130" b="1" dirty="0" smtClean="0">
                    <a:solidFill>
                      <a:schemeClr val="bg1"/>
                    </a:solidFill>
                    <a:latin typeface="+mj-lt"/>
                    <a:rtl val="0"/>
                  </a:rPr>
                  <a:t>S</a:t>
                </a:r>
                <a:r>
                  <a:rPr lang="he-IL" sz="2130" b="1" dirty="0">
                    <a:solidFill>
                      <a:schemeClr val="bg1"/>
                    </a:solidFill>
                    <a:latin typeface="+mj-lt"/>
                    <a:rtl val="0"/>
                  </a:rPr>
                  <a:t>AP Ariba</a:t>
                </a:r>
                <a:r>
                  <a:rPr lang="he-IL" sz="2130" b="1" dirty="0">
                    <a:solidFill>
                      <a:schemeClr val="bg1"/>
                    </a:solidFill>
                    <a:latin typeface="+mj-lt"/>
                    <a:rtl/>
                  </a:rPr>
                  <a:t> </a:t>
                </a:r>
                <a:endParaRPr lang="pl-PL" sz="2130" b="1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 rtl="1"/>
                <a:r>
                  <a:t/>
                </a:r>
                <a:br/>
                <a:r>
                  <a:rPr lang="he-IL" sz="2130" dirty="0">
                    <a:solidFill>
                      <a:schemeClr val="bg1"/>
                    </a:solidFill>
                    <a:latin typeface="+mj-lt"/>
                    <a:rtl/>
                  </a:rPr>
                  <a:t>תמיכה טכנית ושאלות הקשורות ל-</a:t>
                </a:r>
                <a:r>
                  <a:rPr lang="he-IL" sz="2130" dirty="0">
                    <a:solidFill>
                      <a:schemeClr val="bg1"/>
                    </a:solidFill>
                    <a:latin typeface="+mj-lt"/>
                    <a:rtl val="0"/>
                  </a:rPr>
                  <a:t>Ariba Network</a:t>
                </a:r>
                <a:r>
                  <a:t/>
                </a:r>
                <a:br/>
                <a:r>
                  <a:rPr lang="he-IL" sz="2130" dirty="0">
                    <a:solidFill>
                      <a:schemeClr val="bg1"/>
                    </a:solidFill>
                    <a:latin typeface="+mj-lt"/>
                    <a:rtl val="0"/>
                  </a:rPr>
                  <a:t> (</a:t>
                </a:r>
                <a:r>
                  <a:rPr lang="he-IL" sz="2130" u="sng" dirty="0" smtClean="0">
                    <a:solidFill>
                      <a:schemeClr val="bg1"/>
                    </a:solidFill>
                    <a:latin typeface="+mj-lt"/>
                    <a:rtl/>
                  </a:rPr>
                  <a:t>עיין בשקופית הבאה</a:t>
                </a:r>
                <a:r>
                  <a:rPr lang="he-IL" sz="2130" dirty="0" smtClean="0">
                    <a:solidFill>
                      <a:schemeClr val="bg1"/>
                    </a:solidFill>
                    <a:latin typeface="+mj-lt"/>
                    <a:rtl/>
                  </a:rPr>
                  <a:t>)</a:t>
                </a:r>
                <a:r>
                  <a:t/>
                </a:r>
                <a:br/>
                <a:endParaRPr lang="pl-PL" sz="213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 rtl="1"/>
                <a:endParaRPr lang="en-US" sz="213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33" name="Group 32"/>
              <p:cNvGrpSpPr>
                <a:grpSpLocks noChangeAspect="1"/>
              </p:cNvGrpSpPr>
              <p:nvPr/>
            </p:nvGrpSpPr>
            <p:grpSpPr>
              <a:xfrm>
                <a:off x="1484100" y="1733550"/>
                <a:ext cx="918000" cy="918000"/>
                <a:chOff x="727275" y="1272975"/>
                <a:chExt cx="612000" cy="612000"/>
              </a:xfrm>
            </p:grpSpPr>
            <p:sp>
              <p:nvSpPr>
                <p:cNvPr id="34" name="Ellipse 50"/>
                <p:cNvSpPr/>
                <p:nvPr/>
              </p:nvSpPr>
              <p:spPr bwMode="auto">
                <a:xfrm>
                  <a:off x="727275" y="1272975"/>
                  <a:ext cx="612000" cy="6120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1" anchor="ctr"/>
                <a:lstStyle/>
                <a:p>
                  <a:pPr algn="ctr" defTabSz="1217422" rtl="1">
                    <a:spcAft>
                      <a:spcPts val="300"/>
                    </a:spcAft>
                    <a:defRPr/>
                  </a:pPr>
                  <a:endParaRPr lang="en-US" sz="1598" kern="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35" name="Ellipse 50"/>
                <p:cNvSpPr/>
                <p:nvPr/>
              </p:nvSpPr>
              <p:spPr bwMode="auto">
                <a:xfrm>
                  <a:off x="781275" y="1326975"/>
                  <a:ext cx="504000" cy="5040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1" anchor="ctr"/>
                <a:lstStyle/>
                <a:p>
                  <a:pPr algn="ctr" defTabSz="1217422" rtl="1">
                    <a:spcAft>
                      <a:spcPts val="300"/>
                    </a:spcAft>
                    <a:defRPr/>
                  </a:pPr>
                  <a:endParaRPr lang="en-US" sz="1598" kern="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36" name="Freeform 717"/>
                <p:cNvSpPr>
                  <a:spLocks noEditPoints="1"/>
                </p:cNvSpPr>
                <p:nvPr/>
              </p:nvSpPr>
              <p:spPr bwMode="auto">
                <a:xfrm>
                  <a:off x="839600" y="1456738"/>
                  <a:ext cx="387350" cy="244475"/>
                </a:xfrm>
                <a:custGeom>
                  <a:avLst/>
                  <a:gdLst/>
                  <a:ahLst/>
                  <a:cxnLst>
                    <a:cxn ang="0">
                      <a:pos x="139" y="90"/>
                    </a:cxn>
                    <a:cxn ang="0">
                      <a:pos x="158" y="71"/>
                    </a:cxn>
                    <a:cxn ang="0">
                      <a:pos x="139" y="51"/>
                    </a:cxn>
                    <a:cxn ang="0">
                      <a:pos x="139" y="51"/>
                    </a:cxn>
                    <a:cxn ang="0">
                      <a:pos x="139" y="50"/>
                    </a:cxn>
                    <a:cxn ang="0">
                      <a:pos x="105" y="16"/>
                    </a:cxn>
                    <a:cxn ang="0">
                      <a:pos x="74" y="38"/>
                    </a:cxn>
                    <a:cxn ang="0">
                      <a:pos x="66" y="37"/>
                    </a:cxn>
                    <a:cxn ang="0">
                      <a:pos x="39" y="64"/>
                    </a:cxn>
                    <a:cxn ang="0">
                      <a:pos x="66" y="90"/>
                    </a:cxn>
                    <a:cxn ang="0">
                      <a:pos x="121" y="90"/>
                    </a:cxn>
                    <a:cxn ang="0">
                      <a:pos x="200" y="112"/>
                    </a:cxn>
                    <a:cxn ang="0">
                      <a:pos x="186" y="126"/>
                    </a:cxn>
                    <a:cxn ang="0">
                      <a:pos x="13" y="126"/>
                    </a:cxn>
                    <a:cxn ang="0">
                      <a:pos x="0" y="112"/>
                    </a:cxn>
                    <a:cxn ang="0">
                      <a:pos x="182" y="112"/>
                    </a:cxn>
                    <a:cxn ang="0">
                      <a:pos x="182" y="0"/>
                    </a:cxn>
                    <a:cxn ang="0">
                      <a:pos x="18" y="0"/>
                    </a:cxn>
                    <a:cxn ang="0">
                      <a:pos x="18" y="97"/>
                    </a:cxn>
                  </a:cxnLst>
                  <a:rect l="0" t="0" r="r" b="b"/>
                  <a:pathLst>
                    <a:path w="200" h="126">
                      <a:moveTo>
                        <a:pt x="139" y="90"/>
                      </a:moveTo>
                      <a:cubicBezTo>
                        <a:pt x="150" y="90"/>
                        <a:pt x="158" y="81"/>
                        <a:pt x="158" y="71"/>
                      </a:cubicBezTo>
                      <a:cubicBezTo>
                        <a:pt x="158" y="60"/>
                        <a:pt x="150" y="51"/>
                        <a:pt x="139" y="51"/>
                      </a:cubicBezTo>
                      <a:cubicBezTo>
                        <a:pt x="139" y="51"/>
                        <a:pt x="139" y="51"/>
                        <a:pt x="139" y="51"/>
                      </a:cubicBezTo>
                      <a:cubicBezTo>
                        <a:pt x="139" y="51"/>
                        <a:pt x="139" y="50"/>
                        <a:pt x="139" y="50"/>
                      </a:cubicBezTo>
                      <a:cubicBezTo>
                        <a:pt x="139" y="31"/>
                        <a:pt x="124" y="16"/>
                        <a:pt x="105" y="16"/>
                      </a:cubicBezTo>
                      <a:cubicBezTo>
                        <a:pt x="91" y="16"/>
                        <a:pt x="79" y="26"/>
                        <a:pt x="74" y="38"/>
                      </a:cubicBezTo>
                      <a:cubicBezTo>
                        <a:pt x="71" y="38"/>
                        <a:pt x="69" y="37"/>
                        <a:pt x="66" y="37"/>
                      </a:cubicBezTo>
                      <a:cubicBezTo>
                        <a:pt x="51" y="37"/>
                        <a:pt x="39" y="49"/>
                        <a:pt x="39" y="64"/>
                      </a:cubicBezTo>
                      <a:cubicBezTo>
                        <a:pt x="39" y="78"/>
                        <a:pt x="51" y="90"/>
                        <a:pt x="66" y="90"/>
                      </a:cubicBezTo>
                      <a:cubicBezTo>
                        <a:pt x="121" y="90"/>
                        <a:pt x="121" y="90"/>
                        <a:pt x="121" y="90"/>
                      </a:cubicBezTo>
                      <a:moveTo>
                        <a:pt x="200" y="112"/>
                      </a:moveTo>
                      <a:cubicBezTo>
                        <a:pt x="200" y="120"/>
                        <a:pt x="194" y="126"/>
                        <a:pt x="186" y="126"/>
                      </a:cubicBezTo>
                      <a:cubicBezTo>
                        <a:pt x="13" y="126"/>
                        <a:pt x="13" y="126"/>
                        <a:pt x="13" y="126"/>
                      </a:cubicBezTo>
                      <a:cubicBezTo>
                        <a:pt x="6" y="126"/>
                        <a:pt x="0" y="120"/>
                        <a:pt x="0" y="112"/>
                      </a:cubicBezTo>
                      <a:cubicBezTo>
                        <a:pt x="182" y="112"/>
                        <a:pt x="182" y="112"/>
                        <a:pt x="182" y="112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97"/>
                        <a:pt x="18" y="97"/>
                        <a:pt x="18" y="97"/>
                      </a:cubicBezTo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21761" tIns="60881" rIns="121761" bIns="60881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en-GB" sz="2397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3314700" y="1573481"/>
              <a:ext cx="2514600" cy="3599636"/>
              <a:chOff x="3276600" y="1573481"/>
              <a:chExt cx="2514600" cy="359963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276600" y="1573481"/>
                <a:ext cx="2514600" cy="35996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80AF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1865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1865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1865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>
              <a:xfrm>
                <a:off x="4127805" y="1733550"/>
                <a:ext cx="918000" cy="918000"/>
                <a:chOff x="3318075" y="1272975"/>
                <a:chExt cx="612000" cy="612000"/>
              </a:xfrm>
            </p:grpSpPr>
            <p:sp>
              <p:nvSpPr>
                <p:cNvPr id="28" name="Ellipse 50"/>
                <p:cNvSpPr/>
                <p:nvPr/>
              </p:nvSpPr>
              <p:spPr bwMode="auto">
                <a:xfrm>
                  <a:off x="3318075" y="1272975"/>
                  <a:ext cx="612000" cy="6120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1" anchor="ctr"/>
                <a:lstStyle/>
                <a:p>
                  <a:pPr algn="ctr" defTabSz="1217422" rtl="1">
                    <a:spcAft>
                      <a:spcPts val="300"/>
                    </a:spcAft>
                    <a:defRPr/>
                  </a:pPr>
                  <a:endParaRPr lang="en-US" sz="1598" kern="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29" name="Ellipse 50"/>
                <p:cNvSpPr/>
                <p:nvPr/>
              </p:nvSpPr>
              <p:spPr bwMode="auto">
                <a:xfrm>
                  <a:off x="3364729" y="1326975"/>
                  <a:ext cx="504000" cy="5040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1" anchor="ctr"/>
                <a:lstStyle/>
                <a:p>
                  <a:pPr algn="ctr" defTabSz="1217422" rtl="1">
                    <a:spcAft>
                      <a:spcPts val="300"/>
                    </a:spcAft>
                    <a:defRPr/>
                  </a:pPr>
                  <a:endParaRPr lang="en-US" sz="1598" kern="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30" name="Freeform 480"/>
                <p:cNvSpPr>
                  <a:spLocks noChangeAspect="1" noEditPoints="1"/>
                </p:cNvSpPr>
                <p:nvPr/>
              </p:nvSpPr>
              <p:spPr bwMode="auto">
                <a:xfrm>
                  <a:off x="3475559" y="1453124"/>
                  <a:ext cx="297032" cy="251702"/>
                </a:xfrm>
                <a:custGeom>
                  <a:avLst/>
                  <a:gdLst/>
                  <a:ahLst/>
                  <a:cxnLst>
                    <a:cxn ang="0">
                      <a:pos x="140" y="144"/>
                    </a:cxn>
                    <a:cxn ang="0">
                      <a:pos x="174" y="178"/>
                    </a:cxn>
                    <a:cxn ang="0">
                      <a:pos x="140" y="211"/>
                    </a:cxn>
                    <a:cxn ang="0">
                      <a:pos x="67" y="178"/>
                    </a:cxn>
                    <a:cxn ang="0">
                      <a:pos x="134" y="178"/>
                    </a:cxn>
                    <a:cxn ang="0">
                      <a:pos x="215" y="71"/>
                    </a:cxn>
                    <a:cxn ang="0">
                      <a:pos x="249" y="104"/>
                    </a:cxn>
                    <a:cxn ang="0">
                      <a:pos x="215" y="140"/>
                    </a:cxn>
                    <a:cxn ang="0">
                      <a:pos x="141" y="104"/>
                    </a:cxn>
                    <a:cxn ang="0">
                      <a:pos x="209" y="104"/>
                    </a:cxn>
                    <a:cxn ang="0">
                      <a:pos x="74" y="71"/>
                    </a:cxn>
                    <a:cxn ang="0">
                      <a:pos x="108" y="104"/>
                    </a:cxn>
                    <a:cxn ang="0">
                      <a:pos x="74" y="140"/>
                    </a:cxn>
                    <a:cxn ang="0">
                      <a:pos x="0" y="104"/>
                    </a:cxn>
                    <a:cxn ang="0">
                      <a:pos x="69" y="104"/>
                    </a:cxn>
                    <a:cxn ang="0">
                      <a:pos x="140" y="0"/>
                    </a:cxn>
                    <a:cxn ang="0">
                      <a:pos x="174" y="33"/>
                    </a:cxn>
                    <a:cxn ang="0">
                      <a:pos x="140" y="67"/>
                    </a:cxn>
                    <a:cxn ang="0">
                      <a:pos x="67" y="33"/>
                    </a:cxn>
                    <a:cxn ang="0">
                      <a:pos x="134" y="33"/>
                    </a:cxn>
                  </a:cxnLst>
                  <a:rect l="0" t="0" r="r" b="b"/>
                  <a:pathLst>
                    <a:path w="249" h="211">
                      <a:moveTo>
                        <a:pt x="140" y="144"/>
                      </a:moveTo>
                      <a:lnTo>
                        <a:pt x="174" y="178"/>
                      </a:lnTo>
                      <a:lnTo>
                        <a:pt x="140" y="211"/>
                      </a:lnTo>
                      <a:moveTo>
                        <a:pt x="67" y="178"/>
                      </a:moveTo>
                      <a:lnTo>
                        <a:pt x="134" y="178"/>
                      </a:lnTo>
                      <a:moveTo>
                        <a:pt x="215" y="71"/>
                      </a:moveTo>
                      <a:lnTo>
                        <a:pt x="249" y="104"/>
                      </a:lnTo>
                      <a:lnTo>
                        <a:pt x="215" y="140"/>
                      </a:lnTo>
                      <a:moveTo>
                        <a:pt x="141" y="104"/>
                      </a:moveTo>
                      <a:lnTo>
                        <a:pt x="209" y="104"/>
                      </a:lnTo>
                      <a:moveTo>
                        <a:pt x="74" y="71"/>
                      </a:moveTo>
                      <a:lnTo>
                        <a:pt x="108" y="104"/>
                      </a:lnTo>
                      <a:lnTo>
                        <a:pt x="74" y="140"/>
                      </a:lnTo>
                      <a:moveTo>
                        <a:pt x="0" y="104"/>
                      </a:moveTo>
                      <a:lnTo>
                        <a:pt x="69" y="104"/>
                      </a:lnTo>
                      <a:moveTo>
                        <a:pt x="140" y="0"/>
                      </a:moveTo>
                      <a:lnTo>
                        <a:pt x="174" y="33"/>
                      </a:lnTo>
                      <a:lnTo>
                        <a:pt x="140" y="67"/>
                      </a:lnTo>
                      <a:moveTo>
                        <a:pt x="67" y="33"/>
                      </a:moveTo>
                      <a:lnTo>
                        <a:pt x="134" y="33"/>
                      </a:lnTo>
                    </a:path>
                  </a:pathLst>
                </a:custGeom>
                <a:noFill/>
                <a:ln w="12700" cap="sq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761" tIns="60881" rIns="121761" bIns="60881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en-GB" sz="2397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6096000" y="1573481"/>
              <a:ext cx="2514600" cy="3599636"/>
              <a:chOff x="5867400" y="1573481"/>
              <a:chExt cx="2514600" cy="359963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867400" y="1573481"/>
                <a:ext cx="2514600" cy="35996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2397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1865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1865" b="1" dirty="0">
                  <a:solidFill>
                    <a:schemeClr val="bg1"/>
                  </a:solidFill>
                </a:endParaRPr>
              </a:p>
              <a:p>
                <a:pPr algn="ctr" rtl="1">
                  <a:lnSpc>
                    <a:spcPct val="110000"/>
                  </a:lnSpc>
                  <a:buClr>
                    <a:schemeClr val="bg1"/>
                  </a:buClr>
                  <a:buSzPct val="90000"/>
                </a:pPr>
                <a:endParaRPr lang="en-US" sz="1865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6718605" y="1733550"/>
                <a:ext cx="918000" cy="918000"/>
                <a:chOff x="5908875" y="1272975"/>
                <a:chExt cx="612000" cy="612000"/>
              </a:xfrm>
            </p:grpSpPr>
            <p:sp>
              <p:nvSpPr>
                <p:cNvPr id="12" name="Ellipse 50"/>
                <p:cNvSpPr/>
                <p:nvPr/>
              </p:nvSpPr>
              <p:spPr bwMode="auto">
                <a:xfrm>
                  <a:off x="5908875" y="1272975"/>
                  <a:ext cx="612000" cy="6120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1" anchor="ctr"/>
                <a:lstStyle/>
                <a:p>
                  <a:pPr algn="ctr" defTabSz="1217422" rtl="1">
                    <a:spcAft>
                      <a:spcPts val="300"/>
                    </a:spcAft>
                    <a:defRPr/>
                  </a:pPr>
                  <a:endParaRPr lang="en-US" sz="1598" kern="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3" name="Ellipse 50"/>
                <p:cNvSpPr/>
                <p:nvPr/>
              </p:nvSpPr>
              <p:spPr bwMode="auto">
                <a:xfrm>
                  <a:off x="5962875" y="1326975"/>
                  <a:ext cx="504000" cy="504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1" anchor="ctr"/>
                <a:lstStyle/>
                <a:p>
                  <a:pPr algn="ctr" defTabSz="1217422" rtl="1">
                    <a:spcAft>
                      <a:spcPts val="300"/>
                    </a:spcAft>
                    <a:defRPr/>
                  </a:pPr>
                  <a:endParaRPr lang="en-US" sz="1598" kern="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grpSp>
              <p:nvGrpSpPr>
                <p:cNvPr id="14" name="Group 13"/>
                <p:cNvGrpSpPr>
                  <a:grpSpLocks noChangeAspect="1"/>
                </p:cNvGrpSpPr>
                <p:nvPr/>
              </p:nvGrpSpPr>
              <p:grpSpPr>
                <a:xfrm>
                  <a:off x="6052950" y="1455745"/>
                  <a:ext cx="323850" cy="246461"/>
                  <a:chOff x="7261226" y="3762375"/>
                  <a:chExt cx="431800" cy="328614"/>
                </a:xfrm>
              </p:grpSpPr>
              <p:sp>
                <p:nvSpPr>
                  <p:cNvPr id="15" name="Freeform 204"/>
                  <p:cNvSpPr>
                    <a:spLocks/>
                  </p:cNvSpPr>
                  <p:nvPr/>
                </p:nvSpPr>
                <p:spPr bwMode="auto">
                  <a:xfrm>
                    <a:off x="7261226" y="3790951"/>
                    <a:ext cx="212725" cy="300038"/>
                  </a:xfrm>
                  <a:custGeom>
                    <a:avLst/>
                    <a:gdLst/>
                    <a:ahLst/>
                    <a:cxnLst>
                      <a:cxn ang="0">
                        <a:pos x="83" y="155"/>
                      </a:cxn>
                      <a:cxn ang="0">
                        <a:pos x="4" y="155"/>
                      </a:cxn>
                      <a:cxn ang="0">
                        <a:pos x="0" y="151"/>
                      </a:cxn>
                      <a:cxn ang="0">
                        <a:pos x="0" y="18"/>
                      </a:cxn>
                      <a:cxn ang="0">
                        <a:pos x="4" y="14"/>
                      </a:cxn>
                      <a:cxn ang="0">
                        <a:pos x="29" y="14"/>
                      </a:cxn>
                      <a:cxn ang="0">
                        <a:pos x="29" y="5"/>
                      </a:cxn>
                      <a:cxn ang="0">
                        <a:pos x="33" y="0"/>
                      </a:cxn>
                      <a:cxn ang="0">
                        <a:pos x="77" y="0"/>
                      </a:cxn>
                      <a:cxn ang="0">
                        <a:pos x="81" y="5"/>
                      </a:cxn>
                      <a:cxn ang="0">
                        <a:pos x="81" y="14"/>
                      </a:cxn>
                      <a:cxn ang="0">
                        <a:pos x="106" y="14"/>
                      </a:cxn>
                      <a:cxn ang="0">
                        <a:pos x="110" y="18"/>
                      </a:cxn>
                      <a:cxn ang="0">
                        <a:pos x="110" y="126"/>
                      </a:cxn>
                      <a:cxn ang="0">
                        <a:pos x="83" y="155"/>
                      </a:cxn>
                    </a:cxnLst>
                    <a:rect l="0" t="0" r="r" b="b"/>
                    <a:pathLst>
                      <a:path w="110" h="155">
                        <a:moveTo>
                          <a:pt x="83" y="155"/>
                        </a:moveTo>
                        <a:cubicBezTo>
                          <a:pt x="4" y="155"/>
                          <a:pt x="4" y="155"/>
                          <a:pt x="4" y="155"/>
                        </a:cubicBezTo>
                        <a:cubicBezTo>
                          <a:pt x="2" y="155"/>
                          <a:pt x="0" y="153"/>
                          <a:pt x="0" y="151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16"/>
                          <a:pt x="2" y="14"/>
                          <a:pt x="4" y="14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cubicBezTo>
                          <a:pt x="29" y="5"/>
                          <a:pt x="29" y="5"/>
                          <a:pt x="29" y="5"/>
                        </a:cubicBezTo>
                        <a:cubicBezTo>
                          <a:pt x="29" y="2"/>
                          <a:pt x="31" y="0"/>
                          <a:pt x="33" y="0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79" y="0"/>
                          <a:pt x="81" y="2"/>
                          <a:pt x="81" y="5"/>
                        </a:cubicBezTo>
                        <a:cubicBezTo>
                          <a:pt x="81" y="14"/>
                          <a:pt x="81" y="14"/>
                          <a:pt x="81" y="14"/>
                        </a:cubicBezTo>
                        <a:cubicBezTo>
                          <a:pt x="106" y="14"/>
                          <a:pt x="106" y="14"/>
                          <a:pt x="106" y="14"/>
                        </a:cubicBezTo>
                        <a:cubicBezTo>
                          <a:pt x="108" y="14"/>
                          <a:pt x="110" y="16"/>
                          <a:pt x="110" y="18"/>
                        </a:cubicBezTo>
                        <a:cubicBezTo>
                          <a:pt x="110" y="126"/>
                          <a:pt x="110" y="126"/>
                          <a:pt x="110" y="126"/>
                        </a:cubicBezTo>
                        <a:lnTo>
                          <a:pt x="83" y="155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21761" tIns="60881" rIns="121761" bIns="60881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en-GB" sz="932">
                      <a:cs typeface="Arial" pitchFamily="34" charset="0"/>
                    </a:endParaRPr>
                  </a:p>
                </p:txBody>
              </p:sp>
              <p:sp>
                <p:nvSpPr>
                  <p:cNvPr id="16" name="Freeform 206"/>
                  <p:cNvSpPr>
                    <a:spLocks/>
                  </p:cNvSpPr>
                  <p:nvPr/>
                </p:nvSpPr>
                <p:spPr bwMode="auto">
                  <a:xfrm>
                    <a:off x="7302501" y="3856041"/>
                    <a:ext cx="49213" cy="2063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8" y="13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1" h="13">
                        <a:moveTo>
                          <a:pt x="0" y="2"/>
                        </a:moveTo>
                        <a:lnTo>
                          <a:pt x="8" y="13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21761" tIns="60881" rIns="121761" bIns="60881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en-GB" sz="932"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eeform 207"/>
                  <p:cNvSpPr>
                    <a:spLocks/>
                  </p:cNvSpPr>
                  <p:nvPr/>
                </p:nvSpPr>
                <p:spPr bwMode="auto">
                  <a:xfrm>
                    <a:off x="7302501" y="3927478"/>
                    <a:ext cx="49213" cy="2063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8" y="13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1" h="13">
                        <a:moveTo>
                          <a:pt x="0" y="2"/>
                        </a:moveTo>
                        <a:lnTo>
                          <a:pt x="8" y="13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21761" tIns="60881" rIns="121761" bIns="60881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en-GB" sz="932">
                      <a:cs typeface="Arial" pitchFamily="34" charset="0"/>
                    </a:endParaRPr>
                  </a:p>
                </p:txBody>
              </p:sp>
              <p:sp>
                <p:nvSpPr>
                  <p:cNvPr id="18" name="Freeform 211"/>
                  <p:cNvSpPr>
                    <a:spLocks/>
                  </p:cNvSpPr>
                  <p:nvPr/>
                </p:nvSpPr>
                <p:spPr bwMode="auto">
                  <a:xfrm>
                    <a:off x="7419976" y="4029075"/>
                    <a:ext cx="49213" cy="57150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0" y="0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1" h="36">
                        <a:moveTo>
                          <a:pt x="0" y="36"/>
                        </a:moveTo>
                        <a:lnTo>
                          <a:pt x="0" y="0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21761" tIns="60881" rIns="121761" bIns="60881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en-GB" sz="932"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7316788" y="3817938"/>
                    <a:ext cx="1000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21761" tIns="60881" rIns="121761" bIns="60881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en-GB" sz="932">
                      <a:cs typeface="Arial" pitchFamily="34" charset="0"/>
                    </a:endParaRPr>
                  </a:p>
                </p:txBody>
              </p:sp>
              <p:sp>
                <p:nvSpPr>
                  <p:cNvPr id="20" name="Freeform 213"/>
                  <p:cNvSpPr>
                    <a:spLocks/>
                  </p:cNvSpPr>
                  <p:nvPr/>
                </p:nvSpPr>
                <p:spPr bwMode="auto">
                  <a:xfrm>
                    <a:off x="7485063" y="3762375"/>
                    <a:ext cx="207963" cy="209550"/>
                  </a:xfrm>
                  <a:custGeom>
                    <a:avLst/>
                    <a:gdLst/>
                    <a:ahLst/>
                    <a:cxnLst>
                      <a:cxn ang="0">
                        <a:pos x="0" y="132"/>
                      </a:cxn>
                      <a:cxn ang="0">
                        <a:pos x="11" y="91"/>
                      </a:cxn>
                      <a:cxn ang="0">
                        <a:pos x="103" y="0"/>
                      </a:cxn>
                      <a:cxn ang="0">
                        <a:pos x="131" y="27"/>
                      </a:cxn>
                      <a:cxn ang="0">
                        <a:pos x="42" y="116"/>
                      </a:cxn>
                      <a:cxn ang="0">
                        <a:pos x="11" y="127"/>
                      </a:cxn>
                    </a:cxnLst>
                    <a:rect l="0" t="0" r="r" b="b"/>
                    <a:pathLst>
                      <a:path w="131" h="132">
                        <a:moveTo>
                          <a:pt x="0" y="132"/>
                        </a:moveTo>
                        <a:lnTo>
                          <a:pt x="11" y="91"/>
                        </a:lnTo>
                        <a:lnTo>
                          <a:pt x="103" y="0"/>
                        </a:lnTo>
                        <a:lnTo>
                          <a:pt x="131" y="27"/>
                        </a:lnTo>
                        <a:lnTo>
                          <a:pt x="42" y="116"/>
                        </a:lnTo>
                        <a:lnTo>
                          <a:pt x="11" y="127"/>
                        </a:lnTo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21761" tIns="60881" rIns="121761" bIns="60881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en-GB" sz="932"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7502526" y="3906838"/>
                    <a:ext cx="44450" cy="41275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21761" tIns="60881" rIns="121761" bIns="60881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en-GB" sz="932">
                      <a:cs typeface="Arial" pitchFamily="34" charset="0"/>
                    </a:endParaRPr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7381712" y="3877727"/>
                    <a:ext cx="61200" cy="0"/>
                  </a:xfrm>
                  <a:prstGeom prst="line">
                    <a:avLst/>
                  </a:prstGeom>
                  <a:ln w="12700" cap="rnd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7381712" y="3929977"/>
                    <a:ext cx="61200" cy="0"/>
                  </a:xfrm>
                  <a:prstGeom prst="line">
                    <a:avLst/>
                  </a:prstGeom>
                  <a:ln w="12700" cap="rnd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7381712" y="3982227"/>
                    <a:ext cx="61200" cy="0"/>
                  </a:xfrm>
                  <a:prstGeom prst="line">
                    <a:avLst/>
                  </a:prstGeom>
                  <a:ln w="12700" cap="rnd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7" name="TextBox 36"/>
          <p:cNvSpPr txBox="1"/>
          <p:nvPr/>
        </p:nvSpPr>
        <p:spPr>
          <a:xfrm>
            <a:off x="4675405" y="3015834"/>
            <a:ext cx="2520350" cy="26454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spcCol="432000" rtlCol="1" anchor="t">
            <a:noAutofit/>
          </a:bodyPr>
          <a:lstStyle/>
          <a:p>
            <a:pPr algn="ctr" rtl="1"/>
            <a:r>
              <a:rPr lang="he-IL" sz="2130" b="1" dirty="0" smtClean="0">
                <a:solidFill>
                  <a:schemeClr val="bg1"/>
                </a:solidFill>
                <a:latin typeface="+mj-lt"/>
                <a:rtl/>
              </a:rPr>
              <a:t>רכישה מקומית ב-</a:t>
            </a:r>
            <a:r>
              <a:rPr lang="he-IL" sz="2130" b="1" dirty="0" smtClean="0">
                <a:solidFill>
                  <a:schemeClr val="bg1"/>
                </a:solidFill>
                <a:latin typeface="+mj-lt"/>
                <a:rtl val="0"/>
              </a:rPr>
              <a:t>Philips</a:t>
            </a:r>
            <a:r>
              <a:rPr lang="he-IL" sz="2130" b="1" dirty="0" smtClean="0">
                <a:solidFill>
                  <a:schemeClr val="bg1"/>
                </a:solidFill>
                <a:latin typeface="+mj-lt"/>
                <a:rtl/>
              </a:rPr>
              <a:t>/בקשה להצעת מחיר </a:t>
            </a:r>
            <a:r>
              <a:rPr lang="he-IL" sz="2130" b="1" dirty="0" smtClean="0">
                <a:solidFill>
                  <a:schemeClr val="bg1"/>
                </a:solidFill>
                <a:latin typeface="+mj-lt"/>
                <a:rtl val="0"/>
              </a:rPr>
              <a:t>(RFQ)</a:t>
            </a:r>
          </a:p>
          <a:p>
            <a:pPr algn="ctr" rtl="1"/>
            <a:r>
              <a:t/>
            </a:r>
            <a:br/>
            <a:r>
              <a:rPr lang="he-IL" sz="2130" dirty="0">
                <a:solidFill>
                  <a:schemeClr val="bg1"/>
                </a:solidFill>
                <a:latin typeface="+mj-lt"/>
                <a:rtl/>
              </a:rPr>
              <a:t>שאלות הקשורות לעסק </a:t>
            </a:r>
          </a:p>
          <a:p>
            <a:pPr algn="ctr" rtl="1"/>
            <a:endParaRPr lang="en-US" sz="213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55682" y="2943824"/>
            <a:ext cx="2520350" cy="26454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spcCol="432000" rtlCol="1" anchor="t">
            <a:noAutofit/>
          </a:bodyPr>
          <a:lstStyle/>
          <a:p>
            <a:pPr algn="ctr" rtl="1"/>
            <a:r>
              <a:rPr lang="he-IL" sz="2130" b="1" dirty="0" smtClean="0">
                <a:solidFill>
                  <a:schemeClr val="bg1"/>
                </a:solidFill>
                <a:latin typeface="+mj-lt"/>
                <a:rtl/>
              </a:rPr>
              <a:t>חשבון פונקציונלי </a:t>
            </a:r>
            <a:r>
              <a:rPr lang="he-IL" sz="1100" b="1" i="1" dirty="0">
                <a:solidFill>
                  <a:schemeClr val="bg1"/>
                </a:solidFill>
                <a:latin typeface="+mj-lt"/>
                <a:rtl val="0"/>
              </a:rPr>
              <a:t>AribaGuidedBuying.Suppliers@philips.com</a:t>
            </a:r>
            <a:endParaRPr lang="pl-PL" sz="1100" b="1" i="1" dirty="0" smtClean="0">
              <a:solidFill>
                <a:schemeClr val="bg1"/>
              </a:solidFill>
              <a:latin typeface="+mj-lt"/>
            </a:endParaRPr>
          </a:p>
          <a:p>
            <a:pPr algn="ctr" rtl="1"/>
            <a:endParaRPr lang="pl-PL" sz="2130" b="1" dirty="0" smtClean="0">
              <a:solidFill>
                <a:schemeClr val="bg1"/>
              </a:solidFill>
              <a:latin typeface="+mj-lt"/>
            </a:endParaRPr>
          </a:p>
          <a:p>
            <a:pPr algn="ctr" rtl="1"/>
            <a:r>
              <a:t/>
            </a:r>
            <a:br/>
            <a:r>
              <a:rPr lang="he-IL" sz="2130" dirty="0" smtClean="0">
                <a:solidFill>
                  <a:schemeClr val="bg1"/>
                </a:solidFill>
                <a:latin typeface="+mj-lt"/>
                <a:rtl/>
              </a:rPr>
              <a:t>שאלות בנושא הרשמה והצטרפות</a:t>
            </a:r>
            <a:r>
              <a:t/>
            </a:r>
            <a:br/>
            <a:endParaRPr lang="pl-PL" sz="2130" dirty="0" smtClean="0">
              <a:solidFill>
                <a:schemeClr val="bg1"/>
              </a:solidFill>
              <a:latin typeface="+mj-lt"/>
            </a:endParaRPr>
          </a:p>
          <a:p>
            <a:pPr algn="ctr" rtl="1"/>
            <a:endParaRPr lang="en-US" sz="213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630"/>
            <a:ext cx="10984742" cy="61222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15119" y="4653170"/>
            <a:ext cx="6069624" cy="2200138"/>
            <a:chOff x="5454980" y="4241713"/>
            <a:chExt cx="6637305" cy="2566222"/>
          </a:xfrm>
        </p:grpSpPr>
        <p:sp>
          <p:nvSpPr>
            <p:cNvPr id="15" name="Rectangle: Rounded Corners 39"/>
            <p:cNvSpPr/>
            <p:nvPr/>
          </p:nvSpPr>
          <p:spPr>
            <a:xfrm>
              <a:off x="5454980" y="4241713"/>
              <a:ext cx="6632979" cy="171236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rtl="1"/>
              <a:r>
                <a:rPr lang="he-IL" sz="1400" b="1" dirty="0">
                  <a:rtl/>
                </a:rPr>
                <a:t>תן לנו להתקשר אליך </a:t>
              </a:r>
              <a:r>
                <a:rPr dirty="0"/>
                <a:t/>
              </a:r>
              <a:br>
                <a:rPr dirty="0"/>
              </a:br>
              <a:r>
                <a:rPr lang="he-IL" sz="1200" dirty="0">
                  <a:rtl/>
                </a:rPr>
                <a:t>בחר "</a:t>
              </a:r>
              <a:r>
                <a:rPr lang="he-IL" sz="1200" dirty="0">
                  <a:rtl val="0"/>
                </a:rPr>
                <a:t>Get help by phone</a:t>
              </a:r>
              <a:r>
                <a:rPr lang="he-IL" sz="1200" dirty="0">
                  <a:rtl/>
                </a:rPr>
                <a:t>" כדי לבצע את הפעולות הבאות:</a:t>
              </a:r>
            </a:p>
            <a:p>
              <a:pPr algn="r" rtl="1"/>
              <a:endParaRPr lang="en-US" sz="1200" i="1" dirty="0"/>
            </a:p>
            <a:p>
              <a:pPr algn="r" rtl="1"/>
              <a:endParaRPr lang="en-US" sz="1200" dirty="0"/>
            </a:p>
          </p:txBody>
        </p:sp>
        <p:sp>
          <p:nvSpPr>
            <p:cNvPr id="16" name="Rectangle: Rounded Corners 41"/>
            <p:cNvSpPr/>
            <p:nvPr/>
          </p:nvSpPr>
          <p:spPr>
            <a:xfrm>
              <a:off x="5459306" y="5241489"/>
              <a:ext cx="6632979" cy="1566446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rtl="1"/>
              <a:endParaRPr lang="en-US" sz="1200" dirty="0"/>
            </a:p>
          </p:txBody>
        </p:sp>
      </p:grpSp>
      <p:sp>
        <p:nvSpPr>
          <p:cNvPr id="17" name="Rectangle: Rounded Corners 6"/>
          <p:cNvSpPr/>
          <p:nvPr/>
        </p:nvSpPr>
        <p:spPr>
          <a:xfrm>
            <a:off x="4915119" y="2956513"/>
            <a:ext cx="6065668" cy="11537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1400" b="1" dirty="0">
                <a:rtl/>
              </a:rPr>
              <a:t>שלח בקשה בכתב לתמיכת הלקוחות של </a:t>
            </a:r>
            <a:r>
              <a:rPr lang="he-IL" sz="1400" b="1" dirty="0">
                <a:rtl val="0"/>
              </a:rPr>
              <a:t>SAP Ariba</a:t>
            </a:r>
            <a:r>
              <a:rPr lang="he-IL" sz="1400" b="1" dirty="0">
                <a:rtl/>
              </a:rPr>
              <a:t> באמצעות טופס אינטרנט קצר.</a:t>
            </a:r>
            <a:r>
              <a:t/>
            </a:r>
            <a:br/>
            <a:r>
              <a:rPr lang="he-IL" sz="1200" dirty="0">
                <a:solidFill>
                  <a:schemeClr val="bg1"/>
                </a:solidFill>
                <a:rtl/>
              </a:rPr>
              <a:t>פרק הזמן שלנו למענה הוא </a:t>
            </a:r>
            <a:r>
              <a:rPr lang="en-US" sz="1200" dirty="0">
                <a:solidFill>
                  <a:schemeClr val="bg1"/>
                </a:solidFill>
                <a:rtl val="0"/>
              </a:rPr>
              <a:t>4</a:t>
            </a:r>
            <a:r>
              <a:rPr lang="he-IL" sz="1200" dirty="0">
                <a:solidFill>
                  <a:schemeClr val="bg1"/>
                </a:solidFill>
                <a:rtl/>
              </a:rPr>
              <a:t> שעות</a:t>
            </a:r>
            <a:r>
              <a:t/>
            </a:r>
            <a:br/>
            <a:r>
              <a:rPr lang="he-IL" sz="1200" dirty="0">
                <a:rtl/>
              </a:rPr>
              <a:t>ספק תיאור קצר</a:t>
            </a:r>
            <a:r>
              <a:rPr lang="he-IL" sz="1200" dirty="0">
                <a:rtl val="0"/>
              </a:rPr>
              <a:t>,</a:t>
            </a:r>
            <a:r>
              <a:rPr lang="he-IL" sz="1200" dirty="0">
                <a:rtl/>
              </a:rPr>
              <a:t> פרטים</a:t>
            </a:r>
            <a:r>
              <a:rPr lang="he-IL" sz="1200" dirty="0">
                <a:solidFill>
                  <a:schemeClr val="bg1"/>
                </a:solidFill>
                <a:rtl val="0"/>
              </a:rPr>
              <a:t>,</a:t>
            </a:r>
            <a:r>
              <a:rPr lang="he-IL" sz="1200" dirty="0">
                <a:rtl/>
              </a:rPr>
              <a:t> וקובץ מצורף כדי להבטיח מענה מהיר ומדויק. ודא שהבקשה מפורטת</a:t>
            </a:r>
            <a:r>
              <a:rPr lang="he-IL" sz="1200" dirty="0">
                <a:rtl val="0"/>
              </a:rPr>
              <a:t>,</a:t>
            </a:r>
            <a:r>
              <a:rPr lang="he-IL" sz="1200" dirty="0">
                <a:rtl/>
              </a:rPr>
              <a:t> כולל שלבים לשכפול</a:t>
            </a:r>
          </a:p>
        </p:txBody>
      </p:sp>
      <p:sp>
        <p:nvSpPr>
          <p:cNvPr id="18" name="Rectangle: Rounded Corners 7"/>
          <p:cNvSpPr/>
          <p:nvPr/>
        </p:nvSpPr>
        <p:spPr>
          <a:xfrm>
            <a:off x="4919075" y="4143910"/>
            <a:ext cx="6065667" cy="45693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1400" b="1" dirty="0">
                <a:rtl/>
              </a:rPr>
              <a:t>התחל צ'אט חי עם שירות הלקוחות של </a:t>
            </a:r>
            <a:r>
              <a:rPr lang="he-IL" sz="1400" b="1" dirty="0">
                <a:rtl val="0"/>
              </a:rPr>
              <a:t>SAP Ariba</a:t>
            </a:r>
            <a:r>
              <a:t/>
            </a:r>
            <a:br/>
            <a:r>
              <a:rPr lang="he-IL" sz="1200" dirty="0">
                <a:rtl/>
              </a:rPr>
              <a:t>התחבר לשירות צ'אט חי כדי לדון בשאלות שלך בזמן אמת</a:t>
            </a:r>
            <a:r>
              <a:rPr lang="he-IL" sz="1200" dirty="0">
                <a:rtl val="0"/>
              </a:rPr>
              <a:t>,</a:t>
            </a:r>
            <a:r>
              <a:rPr lang="he-IL" sz="1200" dirty="0">
                <a:rtl/>
              </a:rPr>
              <a:t> בכתב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24"/>
          <p:cNvSpPr/>
          <p:nvPr/>
        </p:nvSpPr>
        <p:spPr>
          <a:xfrm>
            <a:off x="4915119" y="1772770"/>
            <a:ext cx="6069624" cy="112850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1400" b="1" dirty="0">
                <a:rtl/>
              </a:rPr>
              <a:t>עיין בקהילת </a:t>
            </a:r>
            <a:r>
              <a:rPr lang="he-IL" sz="1400" b="1" dirty="0">
                <a:rtl val="0"/>
              </a:rPr>
              <a:t>Ariba Exchange Community</a:t>
            </a:r>
            <a:r>
              <a:rPr lang="he-IL" sz="1400" b="1" dirty="0">
                <a:rtl/>
              </a:rPr>
              <a:t> לקבלת אפשרויות עזרה בשירות עצמי</a:t>
            </a:r>
            <a:r>
              <a:t/>
            </a:r>
            <a:br/>
            <a:r>
              <a:rPr lang="he-IL" sz="1200" dirty="0">
                <a:rtl/>
              </a:rPr>
              <a:t>השתמש בסרגל החיפוש כדי למצוא תשובות לשאלות פונקציונליות ולשאלות ניווט </a:t>
            </a:r>
          </a:p>
          <a:p>
            <a:pPr algn="r" rtl="1"/>
            <a:r>
              <a:rPr lang="he-IL" sz="1200" dirty="0">
                <a:rtl/>
              </a:rPr>
              <a:t>תיעוד מוצר ושאלות נפוצות עם סרטוני וידאו</a:t>
            </a:r>
            <a:r>
              <a:rPr lang="he-IL" sz="1200" dirty="0">
                <a:rtl val="0"/>
              </a:rPr>
              <a:t>,</a:t>
            </a:r>
            <a:r>
              <a:rPr lang="he-IL" sz="1200" dirty="0">
                <a:rtl/>
              </a:rPr>
              <a:t> ערכות לימוד להוראות שלב אחר שלב מצא שאלות ותשובות של ספקים אחרים</a:t>
            </a:r>
            <a:r>
              <a:rPr lang="he-IL" sz="1200" dirty="0">
                <a:rtl val="0"/>
              </a:rPr>
              <a:t>,</a:t>
            </a:r>
            <a:r>
              <a:rPr lang="he-IL" sz="1200" dirty="0">
                <a:rtl/>
              </a:rPr>
              <a:t> הדומים לך</a:t>
            </a:r>
            <a:r>
              <a:t/>
            </a:r>
            <a:br/>
            <a:r>
              <a:rPr lang="he-IL" sz="1200" b="1" i="1" dirty="0">
                <a:rtl/>
              </a:rPr>
              <a:t>קבל גישה לאפשרויות התמיכה להלן על-ידי חיפוש השאלה שלך תחילה</a:t>
            </a:r>
          </a:p>
        </p:txBody>
      </p:sp>
      <p:cxnSp>
        <p:nvCxnSpPr>
          <p:cNvPr id="23" name="Connector: Elbow 25"/>
          <p:cNvCxnSpPr/>
          <p:nvPr/>
        </p:nvCxnSpPr>
        <p:spPr>
          <a:xfrm flipV="1">
            <a:off x="3312489" y="2425620"/>
            <a:ext cx="1606586" cy="545395"/>
          </a:xfrm>
          <a:prstGeom prst="bentConnector3">
            <a:avLst>
              <a:gd name="adj1" fmla="val -2822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209482" y="2919511"/>
            <a:ext cx="103007" cy="10300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cxnSp>
        <p:nvCxnSpPr>
          <p:cNvPr id="28" name="Connector: Elbow 40"/>
          <p:cNvCxnSpPr/>
          <p:nvPr/>
        </p:nvCxnSpPr>
        <p:spPr>
          <a:xfrm rot="5400000" flipH="1" flipV="1">
            <a:off x="2911685" y="3733841"/>
            <a:ext cx="2183952" cy="1815006"/>
          </a:xfrm>
          <a:prstGeom prst="bentConnector3">
            <a:avLst>
              <a:gd name="adj1" fmla="val 99623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032645" y="5643798"/>
            <a:ext cx="103007" cy="8952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588480" y="6121254"/>
            <a:ext cx="158595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74431" y="4356718"/>
            <a:ext cx="744644" cy="224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174431" y="4356718"/>
            <a:ext cx="0" cy="176453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559572" y="6075858"/>
            <a:ext cx="103007" cy="8952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983492" y="6401101"/>
            <a:ext cx="292767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902284" y="6348781"/>
            <a:ext cx="104639" cy="1046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23" y="5298711"/>
            <a:ext cx="2759039" cy="138903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073259" y="5258788"/>
            <a:ext cx="743858" cy="481909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947953" y="5283476"/>
            <a:ext cx="2881538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100" b="1" dirty="0">
                <a:solidFill>
                  <a:schemeClr val="bg1"/>
                </a:solidFill>
                <a:rtl/>
              </a:rPr>
              <a:t>התקשר אלי עכשיו</a:t>
            </a:r>
          </a:p>
          <a:p>
            <a:pPr algn="r" rtl="1"/>
            <a:r>
              <a:rPr lang="he-IL" sz="1100" dirty="0">
                <a:solidFill>
                  <a:schemeClr val="bg1"/>
                </a:solidFill>
                <a:rtl/>
              </a:rPr>
              <a:t>אל תחכה בטלפון - מלא טופס קצר כדי לבקש שהמומחה הבא שיתפנה יתקשר אליך</a:t>
            </a:r>
            <a:r>
              <a:rPr dirty="0"/>
              <a:t/>
            </a:r>
            <a:br>
              <a:rPr dirty="0"/>
            </a:b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15268" y="5196423"/>
            <a:ext cx="2756164" cy="1010746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sz="1600"/>
          </a:p>
        </p:txBody>
      </p:sp>
      <p:sp>
        <p:nvSpPr>
          <p:cNvPr id="48" name="TextBox 47"/>
          <p:cNvSpPr txBox="1"/>
          <p:nvPr/>
        </p:nvSpPr>
        <p:spPr>
          <a:xfrm>
            <a:off x="7980838" y="5893269"/>
            <a:ext cx="2882683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t/>
            </a:r>
            <a:br/>
            <a:r>
              <a:rPr lang="he-IL" sz="1100" b="1" dirty="0">
                <a:solidFill>
                  <a:schemeClr val="bg1"/>
                </a:solidFill>
                <a:rtl/>
              </a:rPr>
              <a:t>התקשר אלינו</a:t>
            </a:r>
          </a:p>
          <a:p>
            <a:pPr algn="r" rtl="1"/>
            <a:r>
              <a:rPr lang="he-IL" sz="1100" dirty="0">
                <a:solidFill>
                  <a:schemeClr val="bg1"/>
                </a:solidFill>
                <a:rtl/>
              </a:rPr>
              <a:t>בחר את המדינה </a:t>
            </a:r>
            <a:r>
              <a:rPr lang="he-IL" sz="1050" dirty="0">
                <a:solidFill>
                  <a:schemeClr val="bg1"/>
                </a:solidFill>
                <a:rtl/>
              </a:rPr>
              <a:t>שאתה</a:t>
            </a:r>
            <a:r>
              <a:rPr lang="he-IL" sz="1100" dirty="0">
                <a:solidFill>
                  <a:schemeClr val="bg1"/>
                </a:solidFill>
                <a:rtl/>
              </a:rPr>
              <a:t> מתקשר ממנה והתקשר למספר שמופיע</a:t>
            </a:r>
          </a:p>
          <a:p>
            <a:pPr algn="r" rtl="1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7095" y="383783"/>
            <a:ext cx="10070928" cy="512797"/>
          </a:xfrm>
        </p:spPr>
        <p:txBody>
          <a:bodyPr lIns="0" tIns="0" rIns="0" bIns="0" rtlCol="1"/>
          <a:lstStyle/>
          <a:p>
            <a:pPr rtl="1"/>
            <a:r>
              <a:rPr lang="he-IL" sz="2400" b="1" dirty="0" smtClean="0">
                <a:rtl val="0"/>
              </a:rPr>
              <a:t>QRC</a:t>
            </a:r>
            <a:r>
              <a:rPr lang="en-US" sz="2400" b="1" dirty="0" smtClean="0">
                <a:rtl val="0"/>
              </a:rPr>
              <a:t> 4</a:t>
            </a:r>
            <a:r>
              <a:rPr lang="he-IL" sz="2400" b="1" dirty="0" smtClean="0">
                <a:rtl/>
              </a:rPr>
              <a:t>: כיצד לחפש עזרה בתמיכת הלקוחות של </a:t>
            </a:r>
            <a:r>
              <a:rPr lang="he-IL" sz="2400" b="1" dirty="0" smtClean="0">
                <a:rtl val="0"/>
              </a:rPr>
              <a:t>SAP Ariba</a:t>
            </a:r>
            <a:r>
              <a:rPr lang="he-IL" sz="2400" b="1" dirty="0" smtClean="0">
                <a:rtl/>
              </a:rPr>
              <a:t>  ‏</a:t>
            </a:r>
            <a:r>
              <a:rPr lang="en-US" sz="2400" b="1" dirty="0" smtClean="0">
                <a:rtl val="0"/>
              </a:rPr>
              <a:t>(2/2)</a:t>
            </a:r>
            <a:endParaRPr lang="en-US" sz="2400" b="1" dirty="0"/>
          </a:p>
          <a:p>
            <a:pPr rtl="1"/>
            <a:endParaRPr lang="en-US" sz="2400" b="1" dirty="0"/>
          </a:p>
        </p:txBody>
      </p:sp>
      <p:sp>
        <p:nvSpPr>
          <p:cNvPr id="26" name="Rectangle: Rounded Corners 7"/>
          <p:cNvSpPr/>
          <p:nvPr/>
        </p:nvSpPr>
        <p:spPr>
          <a:xfrm>
            <a:off x="5728012" y="903493"/>
            <a:ext cx="3032834" cy="31708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1400" b="1" dirty="0" smtClean="0">
                <a:rtl/>
              </a:rPr>
              <a:t>היכנס דרך </a:t>
            </a:r>
            <a:r>
              <a:rPr lang="he-IL" sz="1400" b="1" dirty="0" smtClean="0">
                <a:rtl val="0"/>
              </a:rPr>
              <a:t>https://uex.ariba.com/‎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30" idx="6"/>
            <a:endCxn id="26" idx="1"/>
          </p:cNvCxnSpPr>
          <p:nvPr/>
        </p:nvCxnSpPr>
        <p:spPr>
          <a:xfrm flipV="1">
            <a:off x="4431832" y="1062036"/>
            <a:ext cx="1296180" cy="1032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27193" y="1020041"/>
            <a:ext cx="104639" cy="1046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2690907" y="6220739"/>
            <a:ext cx="1572511" cy="562726"/>
          </a:xfrm>
          <a:prstGeom prst="wedgeRectCallout">
            <a:avLst>
              <a:gd name="adj1" fmla="val -96429"/>
              <a:gd name="adj2" fmla="val -4730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he-IL" sz="900" dirty="0" smtClean="0">
                <a:solidFill>
                  <a:srgbClr val="FFFFFF"/>
                </a:solidFill>
                <a:rtl/>
              </a:rPr>
              <a:t>הערה: תוכל להשתמש בצ'אט חי רק אם אתה כבר רשום ומחובר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95" y="1166342"/>
            <a:ext cx="11377580" cy="118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rtlCol="1"/>
          <a:lstStyle/>
          <a:p>
            <a:pPr rtl="1"/>
            <a:r>
              <a:rPr lang="en-US" sz="2400" b="1" dirty="0" smtClean="0">
                <a:rtl val="0"/>
              </a:rPr>
              <a:t>QRC 5</a:t>
            </a:r>
            <a:r>
              <a:rPr lang="he-IL" sz="2400" b="1" dirty="0" smtClean="0">
                <a:rtl/>
              </a:rPr>
              <a:t>: כיצד </a:t>
            </a:r>
            <a:r>
              <a:rPr lang="he-IL" sz="2400" b="1" dirty="0">
                <a:rtl/>
              </a:rPr>
              <a:t>להשיב לבקשה להצעת מחיר </a:t>
            </a:r>
            <a:r>
              <a:rPr lang="he-IL" sz="2400" b="1" dirty="0">
                <a:rtl val="0"/>
              </a:rPr>
              <a:t>(RFQ)</a:t>
            </a:r>
            <a:r>
              <a:rPr lang="he-IL" sz="2400" b="1" dirty="0">
                <a:rtl/>
              </a:rPr>
              <a:t>‏ </a:t>
            </a:r>
            <a:r>
              <a:rPr lang="en-US" sz="2400" b="1" dirty="0">
                <a:rtl val="0"/>
              </a:rPr>
              <a:t>(1/4)</a:t>
            </a:r>
            <a:endParaRPr lang="en-US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3908" y="294070"/>
            <a:ext cx="479993" cy="61303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0138" y="1252483"/>
            <a:ext cx="11362694" cy="1169551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just" rtl="1">
              <a:buClr>
                <a:srgbClr val="009CDD"/>
              </a:buClr>
              <a:buSzPct val="90000"/>
            </a:pPr>
            <a:r>
              <a:rPr lang="he-IL" sz="1400" dirty="0">
                <a:latin typeface="+mj-lt"/>
                <a:rtl/>
              </a:rPr>
              <a:t>‬‏‫על מנת למטב את תהליך הבקשה-לתשלום של </a:t>
            </a:r>
            <a:r>
              <a:rPr lang="he-IL" sz="1400" dirty="0">
                <a:latin typeface="+mj-lt"/>
                <a:rtl val="0"/>
              </a:rPr>
              <a:t>Philips,</a:t>
            </a:r>
            <a:r>
              <a:rPr lang="he-IL" sz="1400" dirty="0">
                <a:latin typeface="+mj-lt"/>
                <a:rtl/>
              </a:rPr>
              <a:t> התחילה </a:t>
            </a:r>
            <a:r>
              <a:rPr lang="he-IL" sz="1400" dirty="0">
                <a:latin typeface="+mj-lt"/>
                <a:rtl val="0"/>
              </a:rPr>
              <a:t>Philips</a:t>
            </a:r>
            <a:r>
              <a:rPr lang="he-IL" sz="1400" dirty="0">
                <a:latin typeface="+mj-lt"/>
                <a:rtl/>
              </a:rPr>
              <a:t> לשלוח בקשות להצעת מחיר </a:t>
            </a:r>
            <a:r>
              <a:rPr lang="he-IL" sz="1400" dirty="0">
                <a:latin typeface="+mj-lt"/>
                <a:rtl val="0"/>
              </a:rPr>
              <a:t>(RFQ)</a:t>
            </a:r>
            <a:r>
              <a:rPr lang="he-IL" sz="1400" dirty="0">
                <a:latin typeface="+mj-lt"/>
                <a:rtl/>
              </a:rPr>
              <a:t> באופן דיגיטלי</a:t>
            </a:r>
            <a:r>
              <a:rPr lang="he-IL" sz="1400" dirty="0">
                <a:latin typeface="+mj-lt"/>
                <a:rtl val="0"/>
              </a:rPr>
              <a:t>,</a:t>
            </a:r>
            <a:r>
              <a:rPr lang="he-IL" sz="1400" dirty="0">
                <a:latin typeface="+mj-lt"/>
                <a:rtl/>
              </a:rPr>
              <a:t> דרך מערכת המיקור של </a:t>
            </a:r>
            <a:r>
              <a:rPr lang="he-IL" sz="1400" dirty="0">
                <a:latin typeface="+mj-lt"/>
                <a:rtl val="0"/>
              </a:rPr>
              <a:t>Philips</a:t>
            </a:r>
            <a:r>
              <a:rPr lang="he-IL" sz="1400" dirty="0">
                <a:latin typeface="+mj-lt"/>
                <a:rtl/>
              </a:rPr>
              <a:t> - ‏</a:t>
            </a:r>
            <a:r>
              <a:rPr lang="he-IL" sz="1400" dirty="0">
                <a:latin typeface="+mj-lt"/>
                <a:rtl val="0"/>
              </a:rPr>
              <a:t>Ariba</a:t>
            </a:r>
            <a:r>
              <a:rPr lang="he-IL" sz="1400" dirty="0">
                <a:latin typeface="+mj-lt"/>
                <a:rtl/>
              </a:rPr>
              <a:t>.  הספקים שנבחרו מקבלים הזמנות להשתתף ב'אירוע'</a:t>
            </a:r>
            <a:r>
              <a:rPr lang="he-IL" sz="1400" dirty="0">
                <a:latin typeface="+mj-lt"/>
                <a:rtl val="0"/>
              </a:rPr>
              <a:t>,</a:t>
            </a:r>
            <a:r>
              <a:rPr lang="he-IL" sz="1400" dirty="0">
                <a:latin typeface="+mj-lt"/>
                <a:rtl/>
              </a:rPr>
              <a:t> שבו </a:t>
            </a:r>
            <a:r>
              <a:rPr lang="he-IL" sz="1400" dirty="0" smtClean="0">
                <a:latin typeface="+mj-lt"/>
                <a:rtl/>
              </a:rPr>
              <a:t>הספק מתבקש לספק את ההצעה שלך למוצרים או לשירותים ש-</a:t>
            </a:r>
            <a:r>
              <a:rPr lang="he-IL" sz="1400" dirty="0" smtClean="0">
                <a:latin typeface="+mj-lt"/>
                <a:rtl val="0"/>
              </a:rPr>
              <a:t>Philips</a:t>
            </a:r>
            <a:r>
              <a:rPr lang="he-IL" sz="1400" dirty="0" smtClean="0">
                <a:latin typeface="+mj-lt"/>
                <a:rtl/>
              </a:rPr>
              <a:t> מתכוונת לרכוש. </a:t>
            </a:r>
          </a:p>
          <a:p>
            <a:pPr algn="r" rtl="1">
              <a:buClr>
                <a:srgbClr val="009CDD"/>
              </a:buClr>
              <a:buSzPct val="90000"/>
            </a:pPr>
            <a:r>
              <a:rPr lang="he-IL" sz="1400" b="1" dirty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כפי שיוסבר בהמשך</a:t>
            </a:r>
            <a:r>
              <a:rPr lang="he-IL" sz="1400" b="1" dirty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,</a:t>
            </a:r>
            <a:r>
              <a:rPr lang="he-IL" sz="1400" b="1" dirty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יש שתי דרכים להשיב לבקשה להצעת מחיר </a:t>
            </a:r>
            <a:r>
              <a:rPr lang="he-IL" sz="1400" b="1" dirty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(RFQ)</a:t>
            </a:r>
            <a:r>
              <a:rPr lang="he-IL" sz="1400" b="1" dirty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:</a:t>
            </a:r>
          </a:p>
          <a:p>
            <a:pPr algn="just" rtl="1">
              <a:buClr>
                <a:srgbClr val="009CDD"/>
              </a:buClr>
              <a:buSzPct val="90000"/>
            </a:pPr>
            <a:endParaRPr lang="en-US" sz="1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6452" y="4777984"/>
            <a:ext cx="576080" cy="163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0138" y="2638437"/>
            <a:ext cx="11362694" cy="388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89702" y="3309325"/>
            <a:ext cx="5025090" cy="646331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t/>
            </a:r>
            <a:br/>
            <a:r>
              <a:t/>
            </a:r>
            <a:br/>
            <a:endParaRPr lang="en-US" sz="1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928" y="3582787"/>
            <a:ext cx="2806679" cy="1981910"/>
          </a:xfrm>
          <a:prstGeom prst="rect">
            <a:avLst/>
          </a:prstGeom>
        </p:spPr>
      </p:pic>
      <p:sp>
        <p:nvSpPr>
          <p:cNvPr id="22" name="Rectangular Callout 21"/>
          <p:cNvSpPr/>
          <p:nvPr/>
        </p:nvSpPr>
        <p:spPr>
          <a:xfrm>
            <a:off x="582267" y="2964569"/>
            <a:ext cx="3240450" cy="3218346"/>
          </a:xfrm>
          <a:prstGeom prst="wedgeRectCallout">
            <a:avLst>
              <a:gd name="adj1" fmla="val 85239"/>
              <a:gd name="adj2" fmla="val 6762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cs typeface="Arial" charset="0"/>
                <a:rtl/>
              </a:rPr>
              <a:t>תגובה על-ידי כניסה לפלטפורמת </a:t>
            </a: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cs typeface="Arial" charset="0"/>
                <a:rtl val="0"/>
              </a:rPr>
              <a:t>Ariba</a:t>
            </a:r>
          </a:p>
          <a:p>
            <a:pPr algn="ctr" rtl="1"/>
            <a:endParaRPr lang="pl-PL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dirty="0" smtClean="0">
                <a:solidFill>
                  <a:schemeClr val="tx1"/>
                </a:solidFill>
                <a:rtl/>
              </a:rPr>
              <a:t>לחצן „</a:t>
            </a:r>
            <a:r>
              <a:rPr lang="he-IL" sz="1200" b="1" dirty="0" smtClean="0">
                <a:solidFill>
                  <a:schemeClr val="tx1"/>
                </a:solidFill>
                <a:rtl val="0"/>
              </a:rPr>
              <a:t>View</a:t>
            </a:r>
            <a:r>
              <a:rPr lang="he-IL" sz="1200" dirty="0" smtClean="0">
                <a:solidFill>
                  <a:schemeClr val="tx1"/>
                </a:solidFill>
                <a:rtl/>
              </a:rPr>
              <a:t>” מכוון אותך לדף הכניסה של </a:t>
            </a:r>
            <a:r>
              <a:rPr lang="he-IL" sz="1200" dirty="0" smtClean="0">
                <a:solidFill>
                  <a:schemeClr val="tx1"/>
                </a:solidFill>
                <a:rtl val="0"/>
              </a:rPr>
              <a:t>Ariba Network</a:t>
            </a:r>
            <a:r>
              <a:rPr lang="he-IL" sz="1200" dirty="0" smtClean="0">
                <a:solidFill>
                  <a:schemeClr val="tx1"/>
                </a:solidFill>
                <a:rtl/>
              </a:rPr>
              <a:t> שבו תוכל להירשם או להיכנס</a:t>
            </a:r>
            <a:r>
              <a:rPr lang="he-IL" sz="1200" dirty="0" smtClean="0">
                <a:solidFill>
                  <a:schemeClr val="tx1"/>
                </a:solidFill>
                <a:rtl val="0"/>
              </a:rPr>
              <a:t>,</a:t>
            </a:r>
            <a:r>
              <a:rPr lang="he-IL" sz="1200" dirty="0" smtClean="0">
                <a:solidFill>
                  <a:schemeClr val="tx1"/>
                </a:solidFill>
                <a:rtl/>
              </a:rPr>
              <a:t> כדי לראות את האירועים שלנו. </a:t>
            </a:r>
            <a:endParaRPr lang="pl-PL" sz="1200" dirty="0" smtClean="0">
              <a:solidFill>
                <a:schemeClr val="tx1"/>
              </a:solidFill>
            </a:endParaRPr>
          </a:p>
          <a:p>
            <a:pPr algn="r" rtl="1"/>
            <a:endParaRPr lang="pl-PL" sz="12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dirty="0">
                <a:solidFill>
                  <a:schemeClr val="tx1"/>
                </a:solidFill>
                <a:rtl/>
              </a:rPr>
              <a:t>כאשר אתה מספק הצעת מחיר דרך </a:t>
            </a:r>
            <a:r>
              <a:rPr lang="he-IL" sz="1200" dirty="0">
                <a:solidFill>
                  <a:schemeClr val="tx1"/>
                </a:solidFill>
                <a:rtl val="0"/>
              </a:rPr>
              <a:t>Ariba Network,</a:t>
            </a:r>
            <a:r>
              <a:rPr lang="he-IL" sz="1200" dirty="0">
                <a:solidFill>
                  <a:schemeClr val="tx1"/>
                </a:solidFill>
                <a:rtl/>
              </a:rPr>
              <a:t> אתה נהנה מהיתרונות של ממשק משתמש שמכיל תכונות רבות</a:t>
            </a:r>
            <a:r>
              <a:rPr lang="he-IL" sz="1200" dirty="0">
                <a:solidFill>
                  <a:schemeClr val="tx1"/>
                </a:solidFill>
                <a:rtl val="0"/>
              </a:rPr>
              <a:t>,</a:t>
            </a:r>
            <a:r>
              <a:rPr lang="he-IL" sz="1200" dirty="0">
                <a:solidFill>
                  <a:schemeClr val="tx1"/>
                </a:solidFill>
                <a:rtl/>
              </a:rPr>
              <a:t> מידע מפורט על הבקשה של </a:t>
            </a:r>
            <a:r>
              <a:rPr lang="he-IL" sz="1200" dirty="0">
                <a:solidFill>
                  <a:schemeClr val="tx1"/>
                </a:solidFill>
                <a:rtl val="0"/>
              </a:rPr>
              <a:t>Philips</a:t>
            </a:r>
            <a:r>
              <a:rPr lang="he-IL" sz="1200" dirty="0">
                <a:solidFill>
                  <a:schemeClr val="tx1"/>
                </a:solidFill>
                <a:rtl/>
              </a:rPr>
              <a:t> וגישה קלה לעזרה מקוונת דרך </a:t>
            </a:r>
            <a:r>
              <a:rPr lang="he-IL" sz="1200" dirty="0">
                <a:solidFill>
                  <a:schemeClr val="tx1"/>
                </a:solidFill>
                <a:hlinkClick r:id="rId5"/>
                <a:rtl val="0"/>
              </a:rPr>
              <a:t>https://uex.ariba.com</a:t>
            </a:r>
            <a:r>
              <a:rPr lang="he-IL" sz="1200" dirty="0" smtClean="0">
                <a:solidFill>
                  <a:schemeClr val="tx1"/>
                </a:solidFill>
                <a:rtl/>
              </a:rPr>
              <a:t>  ו-</a:t>
            </a:r>
            <a:r>
              <a:rPr lang="he-IL" sz="1200" dirty="0">
                <a:solidFill>
                  <a:schemeClr val="tx1"/>
                </a:solidFill>
                <a:hlinkClick r:id="rId6"/>
                <a:rtl val="0"/>
              </a:rPr>
              <a:t>https://support.ariba.com/help</a:t>
            </a:r>
            <a:r>
              <a:rPr lang="he-IL" sz="1200" dirty="0" smtClean="0">
                <a:solidFill>
                  <a:schemeClr val="tx1"/>
                </a:solidFill>
                <a:rtl/>
              </a:rPr>
              <a:t> </a:t>
            </a:r>
            <a:endParaRPr lang="pl-PL" sz="1200" dirty="0" smtClean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8023454" y="2964569"/>
            <a:ext cx="3240450" cy="3218346"/>
          </a:xfrm>
          <a:prstGeom prst="wedgeRectCallout">
            <a:avLst>
              <a:gd name="adj1" fmla="val -152628"/>
              <a:gd name="adj2" fmla="val -6112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cs typeface="Arial" charset="0"/>
                <a:rtl/>
              </a:rPr>
              <a:t>מענה באמצעות דוא"ל</a:t>
            </a:r>
            <a:endParaRPr lang="pl-PL" sz="12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algn="ctr" rtl="1"/>
            <a:endParaRPr lang="pl-PL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dirty="0">
                <a:solidFill>
                  <a:schemeClr val="tx1"/>
                </a:solidFill>
                <a:rtl/>
              </a:rPr>
              <a:t>לחלופין</a:t>
            </a:r>
            <a:r>
              <a:rPr lang="he-IL" sz="1200" dirty="0">
                <a:solidFill>
                  <a:schemeClr val="tx1"/>
                </a:solidFill>
                <a:rtl val="0"/>
              </a:rPr>
              <a:t>,</a:t>
            </a:r>
            <a:r>
              <a:rPr lang="he-IL" sz="1200" dirty="0">
                <a:solidFill>
                  <a:schemeClr val="tx1"/>
                </a:solidFill>
                <a:rtl/>
              </a:rPr>
              <a:t> הספקים יכולים להשיב לאירוע המיקור שלנו גם דרך דוא"ל.</a:t>
            </a:r>
            <a:endParaRPr lang="pl-PL" sz="12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dirty="0" smtClean="0">
                <a:solidFill>
                  <a:schemeClr val="tx1"/>
                </a:solidFill>
                <a:rtl/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dirty="0">
                <a:solidFill>
                  <a:schemeClr val="tx1"/>
                </a:solidFill>
                <a:rtl/>
              </a:rPr>
              <a:t>עם זאת</a:t>
            </a:r>
            <a:r>
              <a:rPr lang="he-IL" sz="1200" dirty="0">
                <a:solidFill>
                  <a:schemeClr val="tx1"/>
                </a:solidFill>
                <a:rtl val="0"/>
              </a:rPr>
              <a:t>,</a:t>
            </a:r>
            <a:r>
              <a:rPr lang="he-IL" sz="1200" dirty="0">
                <a:solidFill>
                  <a:schemeClr val="tx1"/>
                </a:solidFill>
                <a:rtl/>
              </a:rPr>
              <a:t> שליחת תגובה דרך דוא"ל תומכת במתן נתונים בסיסיים בלבד</a:t>
            </a:r>
            <a:r>
              <a:rPr lang="he-IL" sz="1200" dirty="0">
                <a:solidFill>
                  <a:schemeClr val="tx1"/>
                </a:solidFill>
                <a:rtl val="0"/>
              </a:rPr>
              <a:t>,</a:t>
            </a:r>
            <a:r>
              <a:rPr lang="he-IL" sz="1200" dirty="0">
                <a:solidFill>
                  <a:schemeClr val="tx1"/>
                </a:solidFill>
                <a:rtl/>
              </a:rPr>
              <a:t> כגון מחיר ותאריך למשלוח</a:t>
            </a:r>
            <a:r>
              <a:rPr lang="he-IL" sz="1200" dirty="0" smtClean="0">
                <a:solidFill>
                  <a:schemeClr val="tx1"/>
                </a:solidFill>
                <a:rtl/>
              </a:rPr>
              <a:t>לכן בכל המקרים </a:t>
            </a:r>
            <a:r>
              <a:rPr lang="he-IL" sz="1200" b="1" dirty="0">
                <a:solidFill>
                  <a:schemeClr val="tx1"/>
                </a:solidFill>
                <a:rtl/>
              </a:rPr>
              <a:t>מומלץ לספקים להירשם ל-</a:t>
            </a:r>
            <a:r>
              <a:rPr lang="he-IL" sz="1200" b="1" dirty="0">
                <a:solidFill>
                  <a:schemeClr val="tx1"/>
                </a:solidFill>
                <a:rtl val="0"/>
              </a:rPr>
              <a:t>Ariba Network</a:t>
            </a:r>
            <a:r>
              <a:rPr lang="he-IL" sz="1200" b="1" dirty="0">
                <a:solidFill>
                  <a:schemeClr val="tx1"/>
                </a:solidFill>
                <a:rtl/>
              </a:rPr>
              <a:t> ולשלוח את ההצעה שלהם באופן מקוון. </a:t>
            </a:r>
          </a:p>
        </p:txBody>
      </p:sp>
    </p:spTree>
    <p:extLst>
      <p:ext uri="{BB962C8B-B14F-4D97-AF65-F5344CB8AC3E}">
        <p14:creationId xmlns:p14="http://schemas.microsoft.com/office/powerpoint/2010/main" val="7112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23024" y="1124184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1344" y="4029555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7095" y="383783"/>
            <a:ext cx="10070928" cy="512797"/>
          </a:xfrm>
        </p:spPr>
        <p:txBody>
          <a:bodyPr lIns="0" tIns="0" rIns="0" bIns="0" rtlCol="1"/>
          <a:lstStyle/>
          <a:p>
            <a:pPr rtl="1"/>
            <a:r>
              <a:rPr lang="en-US" sz="2400" b="1" dirty="0" smtClean="0">
                <a:rtl val="0"/>
              </a:rPr>
              <a:t>QRC 5a</a:t>
            </a:r>
            <a:r>
              <a:rPr lang="he-IL" sz="2400" b="1" dirty="0" smtClean="0">
                <a:rtl/>
              </a:rPr>
              <a:t>: מענה לבקשת ה-</a:t>
            </a:r>
            <a:r>
              <a:rPr lang="he-IL" sz="2400" b="1" dirty="0" smtClean="0">
                <a:rtl val="0"/>
              </a:rPr>
              <a:t>RFQ</a:t>
            </a:r>
            <a:r>
              <a:rPr lang="he-IL" sz="2400" b="1" dirty="0" smtClean="0">
                <a:rtl/>
              </a:rPr>
              <a:t> הראשונה על-ידי כניסה לפלטפורמה </a:t>
            </a:r>
            <a:r>
              <a:rPr lang="en-US" sz="2400" b="1" dirty="0" smtClean="0">
                <a:rtl val="0"/>
              </a:rPr>
              <a:t>(2/4)</a:t>
            </a:r>
            <a:endParaRPr lang="pl-PL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06" y="1646143"/>
            <a:ext cx="2806679" cy="19819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39972" y="2204830"/>
            <a:ext cx="914400" cy="914400"/>
          </a:xfrm>
          <a:prstGeom prst="rect">
            <a:avLst/>
          </a:prstGeom>
        </p:spPr>
        <p:txBody>
          <a:bodyPr vert="horz" wrap="none" lIns="0" tIns="0" rIns="0" bIns="0" spcCol="385658" rtlCol="1">
            <a:noAutofit/>
          </a:bodyPr>
          <a:lstStyle/>
          <a:p>
            <a:pPr algn="r" rtl="1"/>
            <a:endParaRPr lang="en-US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1423" y="1148529"/>
            <a:ext cx="5025090" cy="101566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פתח הודעת דוא"ל שנוצרה באופן אוטומטי עם  הזמנה לאירוע ולחץ על "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 val="0"/>
              </a:rPr>
              <a:t>View</a:t>
            </a:r>
            <a:r>
              <a:rPr lang="he-IL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rtl/>
              </a:rPr>
              <a:t>"</a:t>
            </a:r>
          </a:p>
          <a:p>
            <a:pPr algn="r" rtl="1">
              <a:buClr>
                <a:srgbClr val="009CDD"/>
              </a:buClr>
              <a:buSzPct val="90000"/>
            </a:pPr>
            <a:r>
              <a:t/>
            </a:r>
            <a:br/>
            <a:r>
              <a:t/>
            </a:r>
            <a:br/>
            <a:endParaRPr lang="en-US" sz="1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14337" y="2579254"/>
            <a:ext cx="280821" cy="30247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16062" y="1095346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81319" y="972866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>
                <a:rtl val="0"/>
              </a:rPr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36037" y="3886841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 smtClean="0">
                <a:rtl val="0"/>
              </a:rPr>
              <a:t>4</a:t>
            </a:r>
            <a:endParaRPr lang="en-US" dirty="0"/>
          </a:p>
        </p:txBody>
      </p:sp>
      <p:sp>
        <p:nvSpPr>
          <p:cNvPr id="44" name="Rectangular Callout 43"/>
          <p:cNvSpPr/>
          <p:nvPr/>
        </p:nvSpPr>
        <p:spPr>
          <a:xfrm>
            <a:off x="581301" y="1997892"/>
            <a:ext cx="1601558" cy="983466"/>
          </a:xfrm>
          <a:prstGeom prst="wedgeRectCallout">
            <a:avLst>
              <a:gd name="adj1" fmla="val 77849"/>
              <a:gd name="adj2" fmla="val 452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 smtClean="0">
                <a:rtl/>
              </a:rPr>
              <a:t>אם יש לך שאלות בנוגע לתהליך ההרשמה</a:t>
            </a:r>
            <a:r>
              <a:rPr lang="he-IL" sz="1200" dirty="0" smtClean="0">
                <a:rtl val="0"/>
              </a:rPr>
              <a:t>,</a:t>
            </a:r>
            <a:r>
              <a:rPr lang="he-IL" sz="1200" dirty="0" smtClean="0">
                <a:rtl/>
              </a:rPr>
              <a:t> עבור אל... </a:t>
            </a:r>
            <a:endParaRPr lang="pl-PL" sz="1200" dirty="0"/>
          </a:p>
        </p:txBody>
      </p:sp>
      <p:sp>
        <p:nvSpPr>
          <p:cNvPr id="40" name="Oval 39"/>
          <p:cNvSpPr/>
          <p:nvPr/>
        </p:nvSpPr>
        <p:spPr>
          <a:xfrm>
            <a:off x="321737" y="992706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 smtClean="0">
                <a:rtl val="0"/>
              </a:rPr>
              <a:t>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886466" y="1095346"/>
            <a:ext cx="4936734" cy="761747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lvl="0" algn="r" rtl="1">
              <a:buClr>
                <a:srgbClr val="009CDD"/>
              </a:buClr>
              <a:buSzPct val="90000"/>
            </a:pPr>
            <a:r>
              <a:rPr lang="he-IL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אם יש לך את החשבון: היכנס </a:t>
            </a:r>
            <a:r>
              <a:rPr lang="he-IL" sz="1050" b="1" dirty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ב</a:t>
            </a:r>
            <a:r>
              <a:rPr lang="he-IL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אמצעות פרטי הכניסה שלך </a:t>
            </a:r>
            <a:endParaRPr lang="pl-PL" sz="105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 algn="r" rtl="1">
              <a:buClr>
                <a:srgbClr val="009CDD"/>
              </a:buClr>
              <a:buSzPct val="90000"/>
            </a:pPr>
            <a:r>
              <a:rPr lang="he-IL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אם לא: ל</a:t>
            </a:r>
            <a:r>
              <a:rPr lang="he-IL" sz="1050" b="1" dirty="0" smtClean="0">
                <a:solidFill>
                  <a:srgbClr val="00588E">
                    <a:lumMod val="75000"/>
                  </a:srgbClr>
                </a:solidFill>
                <a:latin typeface="Calibri"/>
                <a:rtl/>
              </a:rPr>
              <a:t>חץ על „</a:t>
            </a:r>
            <a:r>
              <a:rPr lang="he-IL" sz="1050" b="1" dirty="0" smtClean="0">
                <a:solidFill>
                  <a:srgbClr val="00588E">
                    <a:lumMod val="75000"/>
                  </a:srgbClr>
                </a:solidFill>
                <a:latin typeface="Calibri"/>
                <a:rtl val="0"/>
              </a:rPr>
              <a:t>Sign Up</a:t>
            </a:r>
            <a:r>
              <a:rPr lang="he-IL" sz="1050" b="1" dirty="0" smtClean="0">
                <a:solidFill>
                  <a:srgbClr val="00588E">
                    <a:lumMod val="75000"/>
                  </a:srgbClr>
                </a:solidFill>
                <a:latin typeface="Calibri"/>
                <a:rtl/>
              </a:rPr>
              <a:t>” והשלם את ההרשמה לחשבון משתמש ב-</a:t>
            </a:r>
            <a:r>
              <a:rPr lang="he-IL" sz="1050" b="1" dirty="0" smtClean="0">
                <a:solidFill>
                  <a:srgbClr val="00588E">
                    <a:lumMod val="75000"/>
                  </a:srgbClr>
                </a:solidFill>
                <a:latin typeface="Calibri"/>
                <a:rtl val="0"/>
              </a:rPr>
              <a:t>Ariba Commerce Cloud</a:t>
            </a:r>
            <a:endParaRPr lang="en-US" sz="1050" b="1" dirty="0">
              <a:solidFill>
                <a:srgbClr val="00588E">
                  <a:lumMod val="75000"/>
                </a:srgbClr>
              </a:solidFill>
              <a:latin typeface="Calibri"/>
            </a:endParaRPr>
          </a:p>
          <a:p>
            <a:pPr algn="r" rtl="1">
              <a:buClr>
                <a:srgbClr val="009CDD"/>
              </a:buClr>
              <a:buSzPct val="90000"/>
            </a:pPr>
            <a:endParaRPr lang="en-US" sz="1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7319" y="3985463"/>
            <a:ext cx="5259194" cy="268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7453" rtl="1" fontAlgn="auto">
              <a:spcBef>
                <a:spcPts val="0"/>
              </a:spcBef>
              <a:spcAft>
                <a:spcPts val="0"/>
              </a:spcAft>
            </a:pPr>
            <a:endParaRPr lang="en-US" sz="239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2012" y="3842749"/>
            <a:ext cx="360050" cy="356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/>
            <a:r>
              <a:rPr lang="en-US" dirty="0" smtClean="0">
                <a:rtl val="0"/>
              </a:rPr>
              <a:t>3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933" y="1514262"/>
            <a:ext cx="2269704" cy="203601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0698023" y="1520812"/>
            <a:ext cx="556614" cy="135548"/>
          </a:xfrm>
          <a:prstGeom prst="rect">
            <a:avLst/>
          </a:prstGeom>
          <a:solidFill>
            <a:srgbClr val="C00000">
              <a:alpha val="47059"/>
            </a:srgbClr>
          </a:solidFill>
          <a:ln>
            <a:solidFill>
              <a:srgbClr val="C00000">
                <a:alpha val="27843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sz="500" b="1" dirty="0" smtClean="0">
                <a:solidFill>
                  <a:schemeClr val="bg1"/>
                </a:solidFill>
                <a:rtl/>
              </a:rPr>
              <a:t>מרכז העזרה</a:t>
            </a:r>
            <a:endParaRPr lang="en-US" sz="500" b="1" dirty="0">
              <a:solidFill>
                <a:schemeClr val="bg1"/>
              </a:solidFill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10276486" y="2737981"/>
            <a:ext cx="1638604" cy="818846"/>
          </a:xfrm>
          <a:prstGeom prst="wedgeRectCallout">
            <a:avLst>
              <a:gd name="adj1" fmla="val -5302"/>
              <a:gd name="adj2" fmla="val -178729"/>
            </a:avLst>
          </a:prstGeom>
          <a:solidFill>
            <a:srgbClr val="C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>
                <a:rtl/>
              </a:rPr>
              <a:t>אם אתה נתקל בבעיות</a:t>
            </a:r>
            <a:r>
              <a:rPr lang="he-IL" sz="1200" dirty="0">
                <a:rtl val="0"/>
              </a:rPr>
              <a:t>,</a:t>
            </a:r>
            <a:r>
              <a:rPr lang="he-IL" sz="1200" dirty="0">
                <a:rtl/>
              </a:rPr>
              <a:t> ניתן לעבור למרכז העזרה</a:t>
            </a:r>
            <a:endParaRPr lang="pl-PL" sz="1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62" y="4591236"/>
            <a:ext cx="5019068" cy="1384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4964216" y="4591236"/>
            <a:ext cx="556614" cy="142037"/>
          </a:xfrm>
          <a:prstGeom prst="rect">
            <a:avLst/>
          </a:prstGeom>
          <a:solidFill>
            <a:srgbClr val="C00000">
              <a:alpha val="47059"/>
            </a:srgbClr>
          </a:solidFill>
          <a:ln>
            <a:solidFill>
              <a:srgbClr val="C00000">
                <a:alpha val="27843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מרכז העזרה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3519536" y="5357330"/>
            <a:ext cx="1895349" cy="575157"/>
          </a:xfrm>
          <a:prstGeom prst="wedgeRectCallout">
            <a:avLst>
              <a:gd name="adj1" fmla="val 36044"/>
              <a:gd name="adj2" fmla="val -154253"/>
            </a:avLst>
          </a:prstGeom>
          <a:solidFill>
            <a:srgbClr val="C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אם אתה נתקל בבעיות במהלך ההרשמה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 val="0"/>
              </a:rPr>
              <a:t>,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 ניתן לעבור למרכז העזרה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573" y="4022566"/>
            <a:ext cx="4936734" cy="261610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תועבר לדף הכולל פרטים על בקשת הצעת המחיר 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(RFQ)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שלך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58823" y="4091402"/>
            <a:ext cx="4863473" cy="1323439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>
              <a:buClr>
                <a:srgbClr val="009CDD"/>
              </a:buClr>
              <a:buSzPct val="90000"/>
            </a:pPr>
            <a:endParaRPr lang="pl-PL" sz="11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r" rtl="1">
              <a:buClr>
                <a:srgbClr val="009CDD"/>
              </a:buClr>
              <a:buSzPct val="90000"/>
            </a:pPr>
            <a:endParaRPr lang="pl-PL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r" rtl="1">
              <a:buClr>
                <a:srgbClr val="009CDD"/>
              </a:buClr>
              <a:buSzPct val="90000"/>
            </a:pP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להנחיה מפורטת בנוגע למענה על בקשה להצעת מחיר 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 val="0"/>
              </a:rPr>
              <a:t>(RFQ)</a:t>
            </a:r>
            <a:r>
              <a:rPr lang="he-IL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rtl/>
              </a:rPr>
              <a:t> צפה בתוכן הווידאו </a:t>
            </a:r>
            <a:r>
              <a:rPr lang="he-IL" sz="1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hlinkClick r:id="rId5"/>
                <a:rtl/>
              </a:rPr>
              <a:t>”כיצד להשיב לבקשה להצעת מחיר </a:t>
            </a:r>
            <a:r>
              <a:rPr lang="he-IL" sz="1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hlinkClick r:id="rId5"/>
                <a:rtl val="0"/>
              </a:rPr>
              <a:t>(RFP)</a:t>
            </a:r>
            <a:r>
              <a:rPr lang="he-IL" sz="1100" b="1" dirty="0">
                <a:solidFill>
                  <a:schemeClr val="accent1">
                    <a:lumMod val="50000"/>
                  </a:schemeClr>
                </a:solidFill>
                <a:latin typeface="+mn-lt"/>
                <a:rtl/>
              </a:rPr>
              <a:t>” ולמסמך ה-</a:t>
            </a:r>
            <a:r>
              <a:rPr lang="he-IL" sz="1100" b="1" dirty="0">
                <a:solidFill>
                  <a:schemeClr val="accent1">
                    <a:lumMod val="50000"/>
                  </a:schemeClr>
                </a:solidFill>
                <a:latin typeface="+mn-lt"/>
                <a:rtl val="0"/>
              </a:rPr>
              <a:t>PDF</a:t>
            </a:r>
            <a:r>
              <a:rPr lang="he-IL" sz="1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hlinkClick r:id="rId6"/>
                <a:rtl/>
              </a:rPr>
              <a:t> „השתתפות באירועי מיקור”.</a:t>
            </a:r>
            <a:endParaRPr lang="pl-PL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 algn="r" rtl="1">
              <a:buClr>
                <a:srgbClr val="009CDD"/>
              </a:buClr>
              <a:buSzPct val="90000"/>
            </a:pPr>
            <a:r>
              <a:t/>
            </a:r>
            <a:br/>
            <a:endParaRPr lang="en-US" sz="11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algn="r" rtl="1">
              <a:buClr>
                <a:srgbClr val="009CDD"/>
              </a:buClr>
              <a:buSzPct val="90000"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6861097" y="1897093"/>
            <a:ext cx="1762146" cy="713529"/>
          </a:xfrm>
          <a:prstGeom prst="wedgeRectCallout">
            <a:avLst>
              <a:gd name="adj1" fmla="val 77849"/>
              <a:gd name="adj2" fmla="val 452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rtl/>
              </a:rPr>
              <a:t>אם יש לך שאלות בנושא</a:t>
            </a:r>
            <a:endParaRPr kumimoji="0" lang="pl-PL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451667" y="5577688"/>
            <a:ext cx="1084588" cy="967013"/>
          </a:xfrm>
          <a:prstGeom prst="wedgeRectCallout">
            <a:avLst>
              <a:gd name="adj1" fmla="val -2903"/>
              <a:gd name="adj2" fmla="val -12731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he-IL" sz="900" dirty="0" smtClean="0">
                <a:solidFill>
                  <a:srgbClr val="FFFFFF"/>
                </a:solidFill>
                <a:rtl/>
              </a:rPr>
              <a:t>הערה: ודא שאתה נמצא בכרטיסיה המיועדת ל-</a:t>
            </a:r>
            <a:r>
              <a:rPr lang="he-IL" sz="900" dirty="0" smtClean="0">
                <a:solidFill>
                  <a:srgbClr val="FFFFFF"/>
                </a:solidFill>
                <a:rtl val="0"/>
              </a:rPr>
              <a:t>Royal Philips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1767462" y="5805330"/>
            <a:ext cx="1572511" cy="788001"/>
          </a:xfrm>
          <a:prstGeom prst="wedgeRectCallout">
            <a:avLst>
              <a:gd name="adj1" fmla="val -68256"/>
              <a:gd name="adj2" fmla="val -10225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he-IL" sz="900" dirty="0">
                <a:solidFill>
                  <a:srgbClr val="FFFFFF"/>
                </a:solidFill>
                <a:rtl/>
              </a:rPr>
              <a:t>על מנת להזין את הקלט שלך</a:t>
            </a:r>
            <a:r>
              <a:rPr lang="he-IL" sz="900" dirty="0">
                <a:solidFill>
                  <a:srgbClr val="FFFFFF"/>
                </a:solidFill>
                <a:rtl val="0"/>
              </a:rPr>
              <a:t>,</a:t>
            </a:r>
            <a:r>
              <a:rPr lang="he-IL" sz="900" dirty="0">
                <a:solidFill>
                  <a:srgbClr val="FFFFFF"/>
                </a:solidFill>
                <a:rtl/>
              </a:rPr>
              <a:t> עליך ללחוץ על כותרת האירוע שברצונך להשתתף בו:</a:t>
            </a:r>
          </a:p>
        </p:txBody>
      </p:sp>
      <p:sp>
        <p:nvSpPr>
          <p:cNvPr id="50" name="Rectangular Callout 49"/>
          <p:cNvSpPr/>
          <p:nvPr/>
        </p:nvSpPr>
        <p:spPr>
          <a:xfrm>
            <a:off x="7236340" y="5547932"/>
            <a:ext cx="2249763" cy="811543"/>
          </a:xfrm>
          <a:prstGeom prst="wedgeRectCallout">
            <a:avLst>
              <a:gd name="adj1" fmla="val 43496"/>
              <a:gd name="adj2" fmla="val -12848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he-IL" sz="1000" dirty="0">
                <a:solidFill>
                  <a:srgbClr val="FFFFFF"/>
                </a:solidFill>
                <a:rtl/>
              </a:rPr>
              <a:t>הערה: עליך להיות מחובר לחשבון שלך ולהיות בכרטיסיית המיקור של </a:t>
            </a:r>
            <a:r>
              <a:rPr lang="he-IL" sz="1000" dirty="0">
                <a:solidFill>
                  <a:srgbClr val="FFFFFF"/>
                </a:solidFill>
                <a:rtl val="0"/>
              </a:rPr>
              <a:t>Ariba</a:t>
            </a:r>
            <a:r>
              <a:rPr lang="he-IL" sz="1000" dirty="0">
                <a:solidFill>
                  <a:srgbClr val="FFFFFF"/>
                </a:solidFill>
                <a:rtl/>
              </a:rPr>
              <a:t> כדי לצפות בקישורי</a:t>
            </a:r>
            <a:r>
              <a:rPr lang="he-IL" sz="1000" dirty="0" smtClean="0">
                <a:solidFill>
                  <a:srgbClr val="FFFFFF"/>
                </a:solidFill>
                <a:rtl/>
              </a:rPr>
              <a:t>ם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heme/theme1.xml><?xml version="1.0" encoding="utf-8"?>
<a:theme xmlns:a="http://schemas.openxmlformats.org/drawingml/2006/main" name="5_blank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B9B9B9"/>
      </a:lt2>
      <a:accent1>
        <a:srgbClr val="0039A6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9C4"/>
        </a:solidFill>
        <a:ln w="25400" cap="flat" cmpd="sng" algn="ctr">
          <a:solidFill>
            <a:srgbClr val="0089C4"/>
          </a:solidFill>
          <a:prstDash val="solid"/>
        </a:ln>
        <a:effectLst/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hilips_internal_documentation_template_nov13.pptx" id="{DE36B277-C83F-4A85-9819-A77CE0CA1F6F}" vid="{FCDF7755-76C1-4ABB-A274-22B823C3C882}"/>
    </a:ext>
  </a:extLst>
</a:theme>
</file>

<file path=ppt/theme/theme2.xml><?xml version="1.0" encoding="utf-8"?>
<a:theme xmlns:a="http://schemas.openxmlformats.org/drawingml/2006/main" name="presentation_template_16x9_mar15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88E"/>
      </a:accent1>
      <a:accent2>
        <a:srgbClr val="008ECC"/>
      </a:accent2>
      <a:accent3>
        <a:srgbClr val="28A899"/>
      </a:accent3>
      <a:accent4>
        <a:srgbClr val="B6BF00"/>
      </a:accent4>
      <a:accent5>
        <a:srgbClr val="A3D9D9"/>
      </a:accent5>
      <a:accent6>
        <a:srgbClr val="004899"/>
      </a:accent6>
      <a:hlink>
        <a:srgbClr val="008ECC"/>
      </a:hlink>
      <a:folHlink>
        <a:srgbClr val="FEFEFE"/>
      </a:folHlink>
    </a:clrScheme>
    <a:fontScheme name="PhilipsTheme_fonts_2.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spcCol="385658" rtlCol="0">
        <a:noAutofit/>
      </a:bodyPr>
      <a:lstStyle>
        <a:defPPr>
          <a:defRPr smtClean="0">
            <a:solidFill>
              <a:schemeClr val="bg1"/>
            </a:solidFill>
            <a:latin typeface="Calibri Light" charset="0"/>
            <a:ea typeface="Calibri Light" charset="0"/>
            <a:cs typeface="Calibri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ef for presentation_template_16x9_150218.pptx" id="{7BC8F1D8-ABA4-4582-8B6F-BE7EF9D477AC}" vid="{3804DEDD-1C30-477B-B626-0954805C9245}"/>
    </a:ext>
  </a:extLst>
</a:theme>
</file>

<file path=ppt/theme/theme3.xml><?xml version="1.0" encoding="utf-8"?>
<a:theme xmlns:a="http://schemas.openxmlformats.org/drawingml/2006/main" name="Office Theme">
  <a:themeElements>
    <a:clrScheme name="CC_global">
      <a:dk1>
        <a:srgbClr val="000000"/>
      </a:dk1>
      <a:lt1>
        <a:srgbClr val="FFFFFF"/>
      </a:lt1>
      <a:dk2>
        <a:srgbClr val="6A1A41"/>
      </a:dk2>
      <a:lt2>
        <a:srgbClr val="FFFFFF"/>
      </a:lt2>
      <a:accent1>
        <a:srgbClr val="774A39"/>
      </a:accent1>
      <a:accent2>
        <a:srgbClr val="B10034"/>
      </a:accent2>
      <a:accent3>
        <a:srgbClr val="FFC000"/>
      </a:accent3>
      <a:accent4>
        <a:srgbClr val="55601C"/>
      </a:accent4>
      <a:accent5>
        <a:srgbClr val="85888B"/>
      </a:accent5>
      <a:accent6>
        <a:srgbClr val="0096CC"/>
      </a:accent6>
      <a:hlink>
        <a:srgbClr val="6A1A41"/>
      </a:hlink>
      <a:folHlink>
        <a:srgbClr val="BED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C_global">
      <a:dk1>
        <a:srgbClr val="000000"/>
      </a:dk1>
      <a:lt1>
        <a:srgbClr val="FFFFFF"/>
      </a:lt1>
      <a:dk2>
        <a:srgbClr val="6A1A41"/>
      </a:dk2>
      <a:lt2>
        <a:srgbClr val="FFFFFF"/>
      </a:lt2>
      <a:accent1>
        <a:srgbClr val="774A39"/>
      </a:accent1>
      <a:accent2>
        <a:srgbClr val="B10034"/>
      </a:accent2>
      <a:accent3>
        <a:srgbClr val="FFC000"/>
      </a:accent3>
      <a:accent4>
        <a:srgbClr val="55601C"/>
      </a:accent4>
      <a:accent5>
        <a:srgbClr val="85888B"/>
      </a:accent5>
      <a:accent6>
        <a:srgbClr val="0096CC"/>
      </a:accent6>
      <a:hlink>
        <a:srgbClr val="6A1A41"/>
      </a:hlink>
      <a:folHlink>
        <a:srgbClr val="BED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6B25677D86C45B4B51B9B05E915CC" ma:contentTypeVersion="0" ma:contentTypeDescription="Create a new document." ma:contentTypeScope="" ma:versionID="84cf293bea9552f54050fd8b9e8740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A4152A-03EF-49C9-9FE4-494D52988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B1829A-297F-4263-B7D7-74FA29AA97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32DD56-FCD4-469B-B098-11E63FE0F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1573</Words>
  <Application>Microsoft Office PowerPoint</Application>
  <PresentationFormat>Custom</PresentationFormat>
  <Paragraphs>214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5_blank</vt:lpstr>
      <vt:lpstr>presentation_template_16x9_mar15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Christian Michalak</Manager>
  <Company>Capgemini Consulting Deutschland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Catalogue Mgt</dc:title>
  <dc:subject>Content Mgt</dc:subject>
  <dc:creator>Florian Kreet</dc:creator>
  <cp:lastModifiedBy>Keijser, Alexandra</cp:lastModifiedBy>
  <cp:revision>1204</cp:revision>
  <cp:lastPrinted>2011-09-22T15:06:49Z</cp:lastPrinted>
  <dcterms:created xsi:type="dcterms:W3CDTF">2016-05-18T14:45:55Z</dcterms:created>
  <dcterms:modified xsi:type="dcterms:W3CDTF">2017-10-25T09:23:54Z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0x0101001676B25677D86C45B4B51B9B05E915CC</vt:lpwstr>
  </property>
</Properties>
</file>